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embeddings/oleObject1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8" r:id="rId2"/>
    <p:sldId id="272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57" r:id="rId15"/>
    <p:sldId id="287" r:id="rId16"/>
    <p:sldId id="288" r:id="rId17"/>
    <p:sldId id="259" r:id="rId18"/>
    <p:sldId id="262" r:id="rId19"/>
    <p:sldId id="275" r:id="rId20"/>
    <p:sldId id="260" r:id="rId21"/>
    <p:sldId id="263" r:id="rId22"/>
    <p:sldId id="264" r:id="rId23"/>
    <p:sldId id="265" r:id="rId24"/>
    <p:sldId id="266" r:id="rId25"/>
    <p:sldId id="269" r:id="rId26"/>
    <p:sldId id="289" r:id="rId27"/>
    <p:sldId id="290" r:id="rId28"/>
    <p:sldId id="291" r:id="rId29"/>
    <p:sldId id="268" r:id="rId30"/>
    <p:sldId id="293" r:id="rId31"/>
    <p:sldId id="294" r:id="rId32"/>
    <p:sldId id="295" r:id="rId33"/>
    <p:sldId id="296" r:id="rId34"/>
    <p:sldId id="297" r:id="rId35"/>
    <p:sldId id="299" r:id="rId36"/>
    <p:sldId id="300" r:id="rId37"/>
    <p:sldId id="301" r:id="rId38"/>
    <p:sldId id="302" r:id="rId39"/>
    <p:sldId id="298" r:id="rId40"/>
    <p:sldId id="303" r:id="rId41"/>
    <p:sldId id="304" r:id="rId42"/>
    <p:sldId id="305" r:id="rId43"/>
    <p:sldId id="306" r:id="rId44"/>
    <p:sldId id="270" r:id="rId45"/>
    <p:sldId id="307" r:id="rId46"/>
    <p:sldId id="274" r:id="rId47"/>
    <p:sldId id="271" r:id="rId48"/>
  </p:sldIdLst>
  <p:sldSz cx="21240750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Jeong Hyunjae" initials="JH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5" d="100"/>
          <a:sy n="65" d="100"/>
        </p:scale>
        <p:origin x="84" y="143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commentAuthors" Target="commentAuthors.xml"  /><Relationship Id="rId5" Type="http://schemas.openxmlformats.org/officeDocument/2006/relationships/slide" Target="slides/slide4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2474395"/>
            <a:ext cx="18054638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7941160"/>
            <a:ext cx="15930563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8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804966"/>
            <a:ext cx="4580037" cy="1281295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804966"/>
            <a:ext cx="13474601" cy="12812950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4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61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3769342"/>
            <a:ext cx="1832014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10118069"/>
            <a:ext cx="1832014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4024827"/>
            <a:ext cx="9027319" cy="959308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4024827"/>
            <a:ext cx="9027319" cy="959308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0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804969"/>
            <a:ext cx="18320147" cy="29223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3706342"/>
            <a:ext cx="8985831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5522763"/>
            <a:ext cx="8985831" cy="812315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3706342"/>
            <a:ext cx="9030085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5522763"/>
            <a:ext cx="9030085" cy="812315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5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007957"/>
            <a:ext cx="6850695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2176910"/>
            <a:ext cx="1075313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4535805"/>
            <a:ext cx="6850695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6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007957"/>
            <a:ext cx="6850695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2176910"/>
            <a:ext cx="1075313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4535805"/>
            <a:ext cx="6850695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9511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4024827"/>
            <a:ext cx="1832014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14013401"/>
            <a:ext cx="477916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19B4-355B-4D50-A408-9B4F847473E2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14013401"/>
            <a:ext cx="716875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14013401"/>
            <a:ext cx="477916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CE8D-080A-452E-B870-BADDA2977A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1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5886" rtl="0" eaLnBrk="1" latinLnBrk="1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1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microsoft.com/office/2007/relationships/hdphoto" Target="../embeddings/oleObject1.wdp"  /><Relationship Id="rId5" Type="http://schemas.openxmlformats.org/officeDocument/2006/relationships/image" Target="../media/image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25F85-AC43-465D-87A2-B32046DA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C539B-C655-479C-A448-09EBF1C414AF}"/>
              </a:ext>
            </a:extLst>
          </p:cNvPr>
          <p:cNvSpPr txBox="1">
            <a:spLocks/>
          </p:cNvSpPr>
          <p:nvPr/>
        </p:nvSpPr>
        <p:spPr>
          <a:xfrm>
            <a:off x="10980594" y="655921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/>
              <a:t>INDEX</a:t>
            </a:r>
            <a:endParaRPr lang="ko-KR" altLang="en-US" sz="5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F19BB6-4F15-4720-87BC-D197AC779F58}"/>
              </a:ext>
            </a:extLst>
          </p:cNvPr>
          <p:cNvSpPr txBox="1">
            <a:spLocks/>
          </p:cNvSpPr>
          <p:nvPr/>
        </p:nvSpPr>
        <p:spPr>
          <a:xfrm>
            <a:off x="11638962" y="7914516"/>
            <a:ext cx="8971422" cy="5053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프로젝트 개요</a:t>
            </a:r>
            <a:endParaRPr lang="en-US" altLang="ko-KR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강화학습 방법론</a:t>
            </a:r>
            <a:endParaRPr lang="en-US" altLang="ko-KR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 dirty="0"/>
              <a:t>프로젝트 과정</a:t>
            </a:r>
            <a:endParaRPr lang="en-US" altLang="ko-KR" sz="24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방향 설정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프로그램 구조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개발 환경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</a:t>
            </a:r>
            <a:r>
              <a:rPr lang="ko-KR" altLang="en-US" sz="1800" b="1" dirty="0"/>
              <a:t> 베이스라인 코드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데이터 수집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	-  </a:t>
            </a:r>
            <a:r>
              <a:rPr lang="ko-KR" altLang="en-US" sz="1800" b="1" dirty="0"/>
              <a:t>모델 학습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2400" b="1" dirty="0"/>
              <a:t>4.   </a:t>
            </a:r>
            <a:r>
              <a:rPr lang="ko-KR" altLang="en-US" sz="2400" b="1" dirty="0"/>
              <a:t>프로젝트 결과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altLang="ko-KR" sz="100" b="1" dirty="0"/>
          </a:p>
          <a:p>
            <a:pPr algn="l">
              <a:lnSpc>
                <a:spcPct val="150000"/>
              </a:lnSpc>
            </a:pPr>
            <a:r>
              <a:rPr lang="en-US" altLang="ko-KR" sz="2400" b="1" dirty="0"/>
              <a:t>5.   </a:t>
            </a:r>
            <a:r>
              <a:rPr lang="ko-KR" altLang="en-US" sz="2400" b="1" dirty="0"/>
              <a:t>프로젝트 회고</a:t>
            </a:r>
            <a:endParaRPr lang="en-US" altLang="ko-KR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41661-39DD-4295-9197-E29E9E8997B8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14ECB-22CC-44A5-8146-B6CB512DE0F3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0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7511525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4000" b="1" dirty="0"/>
              <a:t>MDP </a:t>
            </a:r>
            <a:r>
              <a:rPr lang="ko-KR" altLang="en-US" sz="4000" b="1" dirty="0"/>
              <a:t>환경이 </a:t>
            </a:r>
            <a:endParaRPr lang="en-US" altLang="ko-KR" sz="4000" b="1" dirty="0"/>
          </a:p>
          <a:p>
            <a:r>
              <a:rPr lang="en-US" altLang="ko-KR" sz="4000" b="1" dirty="0"/>
              <a:t>	(</a:t>
            </a:r>
            <a:r>
              <a:rPr lang="ko-KR" altLang="en-US" sz="4000" b="1" dirty="0"/>
              <a:t>딥러닝 모델인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정책함수와 가치함수를 </a:t>
            </a:r>
            <a:r>
              <a:rPr lang="ko-KR" altLang="en-US" sz="4000" b="1" dirty="0">
                <a:solidFill>
                  <a:srgbClr val="C00000"/>
                </a:solidFill>
              </a:rPr>
              <a:t>업데이트 하는 방법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>
                <a:solidFill>
                  <a:srgbClr val="C00000"/>
                </a:solidFill>
              </a:rPr>
              <a:t>state			-&gt;			action			-&gt;			reward			-&gt;			state’			-&gt;			action’			-&gt;			...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state </a:t>
            </a:r>
            <a:r>
              <a:rPr lang="ko-KR" altLang="en-US" sz="2400" b="1" dirty="0"/>
              <a:t>결정 됨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정책함수 네트워크가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샘플링</a:t>
            </a:r>
          </a:p>
          <a:p>
            <a:r>
              <a:rPr lang="ko-KR" altLang="en-US" sz="2400" b="1" dirty="0"/>
              <a:t>				</a:t>
            </a:r>
            <a:r>
              <a:rPr lang="en-US" altLang="ko-KR" sz="2400" b="1" dirty="0"/>
              <a:t>		-&gt; 	</a:t>
            </a:r>
            <a:r>
              <a:rPr lang="ko-KR" altLang="en-US" sz="2400" b="1" dirty="0" err="1"/>
              <a:t>샘플링된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action</a:t>
            </a:r>
            <a:r>
              <a:rPr lang="ko-KR" altLang="en-US" sz="2400" b="1" dirty="0"/>
              <a:t>에 의한 가치와 </a:t>
            </a:r>
            <a:endParaRPr lang="en-US" altLang="ko-KR" sz="2400" b="1" dirty="0"/>
          </a:p>
          <a:p>
            <a:r>
              <a:rPr lang="en-US" altLang="ko-KR" sz="2400" b="1" dirty="0"/>
              <a:t>							</a:t>
            </a:r>
            <a:r>
              <a:rPr lang="ko-KR" altLang="en-US" sz="2400" b="1" dirty="0"/>
              <a:t>가치함수 네트워크가 예측한 가치를 비교하는 </a:t>
            </a:r>
            <a:r>
              <a:rPr lang="en-US" altLang="ko-KR" sz="2400" b="1" dirty="0">
                <a:solidFill>
                  <a:srgbClr val="C00000"/>
                </a:solidFill>
              </a:rPr>
              <a:t>loss </a:t>
            </a:r>
            <a:r>
              <a:rPr lang="ko-KR" altLang="en-US" sz="2400" b="1" dirty="0">
                <a:solidFill>
                  <a:srgbClr val="C00000"/>
                </a:solidFill>
              </a:rPr>
              <a:t>로 가치함수 네트워크 업데이트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		</a:t>
            </a:r>
            <a:r>
              <a:rPr lang="en-US" altLang="ko-KR" sz="2400" b="1" dirty="0"/>
              <a:t>			-&gt; 	</a:t>
            </a:r>
            <a:r>
              <a:rPr lang="ko-KR" altLang="en-US" sz="2400" b="1" dirty="0" err="1"/>
              <a:t>샘플링된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후에 보상 </a:t>
            </a:r>
            <a:r>
              <a:rPr lang="en-US" altLang="ko-KR" sz="2400" b="1" dirty="0"/>
              <a:t>reward </a:t>
            </a:r>
            <a:r>
              <a:rPr lang="ko-KR" altLang="en-US" sz="2400" b="1" dirty="0"/>
              <a:t>와 다음 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결정됨 </a:t>
            </a:r>
          </a:p>
          <a:p>
            <a:r>
              <a:rPr lang="ko-KR" altLang="en-US" sz="2400" b="1" dirty="0"/>
              <a:t>					</a:t>
            </a:r>
            <a:r>
              <a:rPr lang="en-US" altLang="ko-KR" sz="2400" b="1" dirty="0"/>
              <a:t>			-&gt; 	</a:t>
            </a:r>
            <a:r>
              <a:rPr lang="ko-KR" altLang="en-US" sz="2400" b="1" dirty="0"/>
              <a:t>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에서의 가치와 정책함수 네트워크가 </a:t>
            </a:r>
            <a:r>
              <a:rPr lang="en-US" altLang="ko-KR" sz="2400" b="1" dirty="0"/>
              <a:t>action </a:t>
            </a:r>
            <a:r>
              <a:rPr lang="ko-KR" altLang="en-US" sz="2400" b="1" dirty="0"/>
              <a:t>을 선택한 뒤 </a:t>
            </a:r>
            <a:endParaRPr lang="en-US" altLang="ko-KR" sz="2400" b="1" dirty="0"/>
          </a:p>
          <a:p>
            <a:r>
              <a:rPr lang="en-US" altLang="ko-KR" sz="2400" b="1" dirty="0"/>
              <a:t>									</a:t>
            </a:r>
            <a:r>
              <a:rPr lang="ko-KR" altLang="en-US" sz="2400" b="1" dirty="0"/>
              <a:t>다음 상태 </a:t>
            </a:r>
            <a:r>
              <a:rPr lang="en-US" altLang="ko-KR" sz="2400" b="1" dirty="0"/>
              <a:t>state' 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가게됬을</a:t>
            </a:r>
            <a:r>
              <a:rPr lang="ko-KR" altLang="en-US" sz="2400" b="1" dirty="0"/>
              <a:t> 때 예측한 가치를 비교하는 </a:t>
            </a:r>
            <a:r>
              <a:rPr lang="en-US" altLang="ko-KR" sz="2400" b="1" dirty="0">
                <a:solidFill>
                  <a:srgbClr val="C00000"/>
                </a:solidFill>
              </a:rPr>
              <a:t>loss </a:t>
            </a:r>
            <a:r>
              <a:rPr lang="ko-KR" altLang="en-US" sz="2400" b="1" dirty="0">
                <a:solidFill>
                  <a:srgbClr val="C00000"/>
                </a:solidFill>
              </a:rPr>
              <a:t>로 정책함수 네트워크 업데이트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			</a:t>
            </a:r>
            <a:r>
              <a:rPr lang="en-US" altLang="ko-KR" sz="2400" b="1" dirty="0"/>
              <a:t>				-&gt; 	action' </a:t>
            </a:r>
            <a:r>
              <a:rPr lang="ko-KR" altLang="en-US" sz="2400" b="1" dirty="0"/>
              <a:t>샘플링</a:t>
            </a:r>
          </a:p>
          <a:p>
            <a:r>
              <a:rPr lang="ko-KR" altLang="en-US" sz="2400" b="1" dirty="0"/>
              <a:t>						</a:t>
            </a:r>
            <a:r>
              <a:rPr lang="en-US" altLang="ko-KR" sz="2400" b="1" dirty="0"/>
              <a:t>				-&gt; 	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99574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08536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주식 투자 </a:t>
            </a:r>
            <a:r>
              <a:rPr lang="ko-KR" altLang="en-US" sz="4000" b="1" dirty="0"/>
              <a:t>문제에서</a:t>
            </a:r>
            <a:r>
              <a:rPr lang="ko-KR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</a:t>
            </a:r>
            <a:r>
              <a:rPr lang="ko-KR" altLang="en-US" sz="4000" b="1" dirty="0"/>
              <a:t>은 어떻게 정의될까 </a:t>
            </a:r>
            <a:r>
              <a:rPr lang="en-US" altLang="ko-KR" sz="4000" b="1" dirty="0"/>
              <a:t>?</a:t>
            </a: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단순하게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현재 주가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살지 말지</a:t>
            </a:r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수익이 얼마나 날지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</a:t>
            </a:r>
            <a:r>
              <a:rPr lang="en-US" altLang="ko-KR" sz="2400" b="1" dirty="0"/>
              <a:t>p			: </a:t>
            </a:r>
            <a:r>
              <a:rPr lang="ko-KR" altLang="en-US" sz="2400" b="1" dirty="0"/>
              <a:t>신의 뜻대로 </a:t>
            </a:r>
            <a:r>
              <a:rPr lang="en-US" altLang="ko-KR" sz="2400" b="1" dirty="0"/>
              <a:t>	(</a:t>
            </a:r>
            <a:r>
              <a:rPr lang="ko-KR" altLang="en-US" sz="2400" b="1" dirty="0"/>
              <a:t>우리가 알 수 없는 변수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gamma	: </a:t>
            </a:r>
            <a:r>
              <a:rPr lang="ko-KR" altLang="en-US" sz="2400" b="1" dirty="0"/>
              <a:t>금리 결정자인 내 맘대로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55686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515786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주식 투자 </a:t>
            </a:r>
            <a:r>
              <a:rPr lang="ko-KR" altLang="en-US" sz="4000" b="1" dirty="0"/>
              <a:t>문제에서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</a:t>
            </a:r>
            <a:r>
              <a:rPr lang="ko-KR" altLang="en-US" sz="4000" b="1" dirty="0"/>
              <a:t>은 어떻게 정의될까 </a:t>
            </a:r>
            <a:r>
              <a:rPr lang="en-US" altLang="ko-KR" sz="4000" b="1" dirty="0"/>
              <a:t>?</a:t>
            </a:r>
          </a:p>
          <a:p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구체적으로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주가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거래량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주문량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호가잔량</a:t>
            </a:r>
            <a:r>
              <a:rPr lang="en-US" altLang="ko-KR" sz="2400" b="1" dirty="0"/>
              <a:t>), 	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매도 비율</a:t>
            </a:r>
            <a:r>
              <a:rPr lang="en-US" altLang="ko-KR" sz="2400" b="1" dirty="0"/>
              <a:t>(bulls vs bears), </a:t>
            </a:r>
          </a:p>
          <a:p>
            <a:r>
              <a:rPr lang="en-US" altLang="ko-KR" sz="2400" b="1" dirty="0"/>
              <a:t>							  </a:t>
            </a:r>
            <a:r>
              <a:rPr lang="ko-KR" altLang="en-US" sz="2400" b="1" dirty="0"/>
              <a:t>내 계좌 잔고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내 주식 보유량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목표하는 계좌잔고 대비 지금 내 계좌잔고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등 </a:t>
            </a:r>
            <a:r>
              <a:rPr lang="en-US" altLang="ko-KR" sz="2400" b="1" dirty="0"/>
              <a:t>...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	: 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매도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홀드</a:t>
            </a:r>
            <a:r>
              <a:rPr lang="en-US" altLang="ko-KR" sz="2400" b="1" dirty="0"/>
              <a:t>,</a:t>
            </a:r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	 </a:t>
            </a:r>
            <a:r>
              <a:rPr lang="en-US" altLang="ko-KR" sz="2400" b="1" dirty="0"/>
              <a:t>		   (	n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	n-1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 	... ,	1</a:t>
            </a:r>
            <a:r>
              <a:rPr lang="ko-KR" altLang="en-US" sz="2400" b="1" dirty="0"/>
              <a:t>주 매수</a:t>
            </a:r>
            <a:r>
              <a:rPr lang="en-US" altLang="ko-KR" sz="2400" b="1" dirty="0"/>
              <a:t>, 	</a:t>
            </a:r>
            <a:r>
              <a:rPr lang="ko-KR" altLang="en-US" sz="2400" b="1" dirty="0"/>
              <a:t>홀드</a:t>
            </a:r>
            <a:r>
              <a:rPr lang="en-US" altLang="ko-KR" sz="2400" b="1" dirty="0"/>
              <a:t>, 	1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, 	... , 	n-1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, 	n</a:t>
            </a:r>
            <a:r>
              <a:rPr lang="ko-KR" altLang="en-US" sz="2400" b="1" dirty="0"/>
              <a:t>주 매도</a:t>
            </a:r>
            <a:r>
              <a:rPr lang="en-US" altLang="ko-KR" sz="2400" b="1" dirty="0"/>
              <a:t>	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		: +1, -1, 0, ...</a:t>
            </a:r>
          </a:p>
          <a:p>
            <a:r>
              <a:rPr lang="en-US" altLang="ko-KR" sz="2400" b="1" dirty="0"/>
              <a:t>							  </a:t>
            </a:r>
            <a:r>
              <a:rPr lang="ko-KR" altLang="en-US" sz="2400" b="1" dirty="0"/>
              <a:t>손익액수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손익률</a:t>
            </a:r>
            <a:r>
              <a:rPr lang="en-US" altLang="ko-KR" sz="2400" b="1" dirty="0"/>
              <a:t>, ...</a:t>
            </a:r>
          </a:p>
          <a:p>
            <a:r>
              <a:rPr lang="en-US" altLang="ko-KR" sz="2400" b="1" dirty="0"/>
              <a:t>				p			: *</a:t>
            </a:r>
          </a:p>
          <a:p>
            <a:r>
              <a:rPr lang="en-US" altLang="ko-KR" sz="2400" b="1" dirty="0"/>
              <a:t>	</a:t>
            </a:r>
          </a:p>
          <a:p>
            <a:r>
              <a:rPr lang="en-US" altLang="ko-KR" sz="2400" b="1" dirty="0"/>
              <a:t>				gamma	: 0.98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342398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4964353" cy="846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프로젝트</a:t>
            </a:r>
            <a:r>
              <a:rPr lang="ko-KR" altLang="en-US" sz="4000" b="1" dirty="0"/>
              <a:t>의 자동매매 강화학습 문제에서의 </a:t>
            </a:r>
            <a:r>
              <a:rPr lang="en-US" altLang="ko-KR" sz="4000" b="1" dirty="0">
                <a:solidFill>
                  <a:srgbClr val="C00000"/>
                </a:solidFill>
              </a:rPr>
              <a:t>MDP </a:t>
            </a:r>
            <a:r>
              <a:rPr lang="ko-KR" altLang="en-US" sz="4000" b="1" dirty="0">
                <a:solidFill>
                  <a:srgbClr val="C00000"/>
                </a:solidFill>
              </a:rPr>
              <a:t>환경 정의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베이스라인 코드의 </a:t>
            </a:r>
            <a:r>
              <a:rPr lang="en-US" altLang="ko-KR" sz="2400" b="1" dirty="0"/>
              <a:t>MDP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en-US" altLang="ko-KR" sz="2400" b="1" dirty="0">
                <a:solidFill>
                  <a:srgbClr val="C00000"/>
                </a:solidFill>
              </a:rPr>
              <a:t>state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주식보유비율	</a:t>
            </a:r>
            <a:r>
              <a:rPr lang="en-US" altLang="ko-KR" sz="2400" b="1" dirty="0"/>
              <a:t>[ </a:t>
            </a:r>
            <a:r>
              <a:rPr lang="ko-KR" altLang="en-US" sz="2400" b="1" dirty="0"/>
              <a:t>보유주식 수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내 자산으로 살 수 있는 주식 수 </a:t>
            </a:r>
            <a:r>
              <a:rPr lang="en-US" altLang="ko-KR" sz="2400" b="1" dirty="0"/>
              <a:t>], </a:t>
            </a:r>
          </a:p>
          <a:p>
            <a:r>
              <a:rPr lang="en-US" altLang="ko-KR" sz="2400" b="1" dirty="0"/>
              <a:t>								-&gt; </a:t>
            </a:r>
            <a:r>
              <a:rPr lang="ko-KR" altLang="en-US" sz="2400" b="1" dirty="0"/>
              <a:t>보유 주식이 많으면 매도를 유도하고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적으면 매수를 유도하기 위함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 </a:t>
            </a:r>
            <a:r>
              <a:rPr lang="en-US" altLang="ko-KR" sz="2400" b="1" dirty="0"/>
              <a:t>	  </a:t>
            </a:r>
            <a:r>
              <a:rPr lang="ko-KR" altLang="en-US" sz="2400" b="1" dirty="0"/>
              <a:t>자산가치비율	</a:t>
            </a:r>
            <a:r>
              <a:rPr lang="en-US" altLang="ko-KR" sz="2400" b="1" dirty="0"/>
              <a:t>[ </a:t>
            </a:r>
            <a:r>
              <a:rPr lang="ko-KR" altLang="en-US" sz="2400" b="1" dirty="0"/>
              <a:t>자산가치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직전자산가치 </a:t>
            </a:r>
            <a:r>
              <a:rPr lang="en-US" altLang="ko-KR" sz="2400" b="1" dirty="0"/>
              <a:t>]</a:t>
            </a:r>
          </a:p>
          <a:p>
            <a:r>
              <a:rPr lang="en-US" altLang="ko-KR" sz="2400" b="1" dirty="0"/>
              <a:t>								-&gt; </a:t>
            </a:r>
            <a:r>
              <a:rPr lang="ko-KR" altLang="en-US" sz="2400" b="1" dirty="0"/>
              <a:t>수익이 발생했는지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손실이 발생 했는지 판단 기준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행동에 영향을 줄 것으로 기대</a:t>
            </a:r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-&gt; </a:t>
            </a:r>
            <a:r>
              <a:rPr lang="ko-KR" altLang="en-US" sz="2400" b="1" dirty="0"/>
              <a:t>수익률이 목표 수익률에 가까우면 매도를 유도하기 위함도 있음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action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매수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매도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>
                <a:solidFill>
                  <a:srgbClr val="C00000"/>
                </a:solidFill>
              </a:rPr>
              <a:t>reward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수익률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		   or 	{(</a:t>
            </a:r>
            <a:r>
              <a:rPr lang="en-US" altLang="ko-KR" sz="2400" b="1" dirty="0" err="1"/>
              <a:t>delayed_reward</a:t>
            </a:r>
            <a:r>
              <a:rPr lang="en-US" altLang="ko-KR" sz="2400" b="1" dirty="0"/>
              <a:t> - reward) + (</a:t>
            </a:r>
            <a:r>
              <a:rPr lang="en-US" altLang="ko-KR" sz="2400" b="1" dirty="0" err="1"/>
              <a:t>reward_next</a:t>
            </a:r>
            <a:r>
              <a:rPr lang="en-US" altLang="ko-KR" sz="2400" b="1" dirty="0"/>
              <a:t> - reward)} * 100	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		   or 	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86506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164746-973A-4E12-AD35-9CF8EFAF13AF}"/>
              </a:ext>
            </a:extLst>
          </p:cNvPr>
          <p:cNvSpPr txBox="1">
            <a:spLocks/>
          </p:cNvSpPr>
          <p:nvPr/>
        </p:nvSpPr>
        <p:spPr>
          <a:xfrm>
            <a:off x="560814" y="2160953"/>
            <a:ext cx="8971422" cy="3666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방향 설정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프로그램 구조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개발 환경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/>
              <a:t>베이스라인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데이터 수집 </a:t>
            </a:r>
            <a:endParaRPr lang="en-US" altLang="ko-KR" sz="32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모델 학습</a:t>
            </a:r>
            <a:endParaRPr lang="en-US" altLang="ko-KR" sz="3000" b="1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ABCDB5-910A-4737-AF7E-2D61D85C43BF}"/>
              </a:ext>
            </a:extLst>
          </p:cNvPr>
          <p:cNvSpPr/>
          <p:nvPr/>
        </p:nvSpPr>
        <p:spPr>
          <a:xfrm>
            <a:off x="4751764" y="4794120"/>
            <a:ext cx="10918542" cy="7203869"/>
          </a:xfrm>
          <a:custGeom>
            <a:avLst/>
            <a:gdLst>
              <a:gd name="connsiteX0" fmla="*/ 0 w 1708150"/>
              <a:gd name="connsiteY0" fmla="*/ 2368550 h 2368550"/>
              <a:gd name="connsiteX1" fmla="*/ 101600 w 1708150"/>
              <a:gd name="connsiteY1" fmla="*/ 1270000 h 2368550"/>
              <a:gd name="connsiteX2" fmla="*/ 184150 w 1708150"/>
              <a:gd name="connsiteY2" fmla="*/ 1809750 h 2368550"/>
              <a:gd name="connsiteX3" fmla="*/ 298450 w 1708150"/>
              <a:gd name="connsiteY3" fmla="*/ 1574800 h 2368550"/>
              <a:gd name="connsiteX4" fmla="*/ 381000 w 1708150"/>
              <a:gd name="connsiteY4" fmla="*/ 1911350 h 2368550"/>
              <a:gd name="connsiteX5" fmla="*/ 425450 w 1708150"/>
              <a:gd name="connsiteY5" fmla="*/ 1416050 h 2368550"/>
              <a:gd name="connsiteX6" fmla="*/ 495300 w 1708150"/>
              <a:gd name="connsiteY6" fmla="*/ 1689100 h 2368550"/>
              <a:gd name="connsiteX7" fmla="*/ 552450 w 1708150"/>
              <a:gd name="connsiteY7" fmla="*/ 1625600 h 2368550"/>
              <a:gd name="connsiteX8" fmla="*/ 647700 w 1708150"/>
              <a:gd name="connsiteY8" fmla="*/ 1708150 h 2368550"/>
              <a:gd name="connsiteX9" fmla="*/ 749300 w 1708150"/>
              <a:gd name="connsiteY9" fmla="*/ 984250 h 2368550"/>
              <a:gd name="connsiteX10" fmla="*/ 825500 w 1708150"/>
              <a:gd name="connsiteY10" fmla="*/ 1187450 h 2368550"/>
              <a:gd name="connsiteX11" fmla="*/ 908050 w 1708150"/>
              <a:gd name="connsiteY11" fmla="*/ 444500 h 2368550"/>
              <a:gd name="connsiteX12" fmla="*/ 977900 w 1708150"/>
              <a:gd name="connsiteY12" fmla="*/ 628650 h 2368550"/>
              <a:gd name="connsiteX13" fmla="*/ 1060450 w 1708150"/>
              <a:gd name="connsiteY13" fmla="*/ 952500 h 2368550"/>
              <a:gd name="connsiteX14" fmla="*/ 1123950 w 1708150"/>
              <a:gd name="connsiteY14" fmla="*/ 933450 h 2368550"/>
              <a:gd name="connsiteX15" fmla="*/ 1162050 w 1708150"/>
              <a:gd name="connsiteY15" fmla="*/ 768350 h 2368550"/>
              <a:gd name="connsiteX16" fmla="*/ 1244600 w 1708150"/>
              <a:gd name="connsiteY16" fmla="*/ 793750 h 2368550"/>
              <a:gd name="connsiteX17" fmla="*/ 1320800 w 1708150"/>
              <a:gd name="connsiteY17" fmla="*/ 755650 h 2368550"/>
              <a:gd name="connsiteX18" fmla="*/ 1384300 w 1708150"/>
              <a:gd name="connsiteY18" fmla="*/ 984250 h 2368550"/>
              <a:gd name="connsiteX19" fmla="*/ 1466850 w 1708150"/>
              <a:gd name="connsiteY19" fmla="*/ 933450 h 2368550"/>
              <a:gd name="connsiteX20" fmla="*/ 1511300 w 1708150"/>
              <a:gd name="connsiteY20" fmla="*/ 990600 h 2368550"/>
              <a:gd name="connsiteX21" fmla="*/ 1708150 w 1708150"/>
              <a:gd name="connsiteY21" fmla="*/ 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08150" h="2368550">
                <a:moveTo>
                  <a:pt x="0" y="2368550"/>
                </a:moveTo>
                <a:lnTo>
                  <a:pt x="101600" y="1270000"/>
                </a:lnTo>
                <a:lnTo>
                  <a:pt x="184150" y="1809750"/>
                </a:lnTo>
                <a:lnTo>
                  <a:pt x="298450" y="1574800"/>
                </a:lnTo>
                <a:lnTo>
                  <a:pt x="381000" y="1911350"/>
                </a:lnTo>
                <a:lnTo>
                  <a:pt x="425450" y="1416050"/>
                </a:lnTo>
                <a:lnTo>
                  <a:pt x="495300" y="1689100"/>
                </a:lnTo>
                <a:lnTo>
                  <a:pt x="552450" y="1625600"/>
                </a:lnTo>
                <a:lnTo>
                  <a:pt x="647700" y="1708150"/>
                </a:lnTo>
                <a:lnTo>
                  <a:pt x="749300" y="984250"/>
                </a:lnTo>
                <a:lnTo>
                  <a:pt x="825500" y="1187450"/>
                </a:lnTo>
                <a:lnTo>
                  <a:pt x="908050" y="444500"/>
                </a:lnTo>
                <a:lnTo>
                  <a:pt x="977900" y="628650"/>
                </a:lnTo>
                <a:lnTo>
                  <a:pt x="1060450" y="952500"/>
                </a:lnTo>
                <a:lnTo>
                  <a:pt x="1123950" y="933450"/>
                </a:lnTo>
                <a:lnTo>
                  <a:pt x="1162050" y="768350"/>
                </a:lnTo>
                <a:lnTo>
                  <a:pt x="1244600" y="793750"/>
                </a:lnTo>
                <a:lnTo>
                  <a:pt x="1320800" y="755650"/>
                </a:lnTo>
                <a:lnTo>
                  <a:pt x="1384300" y="984250"/>
                </a:lnTo>
                <a:lnTo>
                  <a:pt x="1466850" y="933450"/>
                </a:lnTo>
                <a:lnTo>
                  <a:pt x="1511300" y="990600"/>
                </a:lnTo>
                <a:lnTo>
                  <a:pt x="1708150" y="0"/>
                </a:lnTo>
              </a:path>
            </a:pathLst>
          </a:custGeom>
          <a:ln w="3810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15820D-5F41-4568-BFF9-C6EFBAF1D69A}"/>
              </a:ext>
            </a:extLst>
          </p:cNvPr>
          <p:cNvSpPr/>
          <p:nvPr/>
        </p:nvSpPr>
        <p:spPr>
          <a:xfrm>
            <a:off x="14917271" y="4571999"/>
            <a:ext cx="995851" cy="968188"/>
          </a:xfrm>
          <a:custGeom>
            <a:avLst/>
            <a:gdLst>
              <a:gd name="connsiteX0" fmla="*/ 0 w 645459"/>
              <a:gd name="connsiteY0" fmla="*/ 286871 h 627529"/>
              <a:gd name="connsiteX1" fmla="*/ 555812 w 645459"/>
              <a:gd name="connsiteY1" fmla="*/ 0 h 627529"/>
              <a:gd name="connsiteX2" fmla="*/ 645459 w 645459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59" h="627529">
                <a:moveTo>
                  <a:pt x="0" y="286871"/>
                </a:moveTo>
                <a:lnTo>
                  <a:pt x="555812" y="0"/>
                </a:lnTo>
                <a:lnTo>
                  <a:pt x="645459" y="627529"/>
                </a:lnTo>
              </a:path>
            </a:pathLst>
          </a:custGeom>
          <a:noFill/>
          <a:ln w="381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34825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자동매매 프로그램에 </a:t>
            </a:r>
            <a:r>
              <a:rPr lang="ko-KR" altLang="en-US" sz="4000" b="1" dirty="0">
                <a:solidFill>
                  <a:srgbClr val="C00000"/>
                </a:solidFill>
              </a:rPr>
              <a:t>왜 강화학습을 적용</a:t>
            </a:r>
            <a:r>
              <a:rPr lang="ko-KR" altLang="en-US" sz="4000" b="1" dirty="0"/>
              <a:t>하였는가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주식 매매의 의사결정 </a:t>
            </a:r>
            <a:r>
              <a:rPr lang="ko-KR" altLang="en-US" sz="2400" b="1" dirty="0"/>
              <a:t>과정은 </a:t>
            </a:r>
            <a:r>
              <a:rPr lang="ko-KR" altLang="en-US" sz="2400" b="1" dirty="0">
                <a:solidFill>
                  <a:srgbClr val="C00000"/>
                </a:solidFill>
              </a:rPr>
              <a:t>순차적 의사결정 문제로 표현 가능</a:t>
            </a:r>
            <a:r>
              <a:rPr lang="ko-KR" altLang="en-US" sz="2400" b="1" dirty="0"/>
              <a:t>하기 때문에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그 중 가장 </a:t>
            </a:r>
            <a:r>
              <a:rPr lang="ko-KR" altLang="en-US" sz="2400" b="1" dirty="0" err="1"/>
              <a:t>유서깊고</a:t>
            </a:r>
            <a:r>
              <a:rPr lang="ko-KR" altLang="en-US" sz="2400" b="1" dirty="0"/>
              <a:t> 유명한 문제해결 방법론이 강화학습이기 때문에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371446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4884203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왜 단기매매를 시도하였는가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800" b="1" dirty="0"/>
              <a:t>정보의 격차</a:t>
            </a:r>
            <a:endParaRPr lang="en-US" altLang="ko-KR" sz="2800" b="1" dirty="0"/>
          </a:p>
          <a:p>
            <a:endParaRPr lang="ko-KR" altLang="en-US" sz="28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전통적 금융모델을 적용한 중장기 포트폴리오 운영은 전문성을 많이 필요로 함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등의 기술을 활용한다 하더라도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학습을 위한 데이터 확보 경쟁에서 취약</a:t>
            </a:r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( </a:t>
            </a:r>
            <a:r>
              <a:rPr lang="ko-KR" altLang="en-US" sz="2400" b="1" dirty="0"/>
              <a:t>중장기 투자로 먼 미래를 대비할 수록 </a:t>
            </a:r>
            <a:r>
              <a:rPr lang="ko-KR" altLang="en-US" sz="2400" b="1" dirty="0">
                <a:solidFill>
                  <a:srgbClr val="C00000"/>
                </a:solidFill>
              </a:rPr>
              <a:t>불확실성이 크고</a:t>
            </a:r>
            <a:r>
              <a:rPr lang="ko-KR" altLang="en-US" sz="2400" b="1" dirty="0"/>
              <a:t> 기하급수적으로 </a:t>
            </a:r>
            <a:r>
              <a:rPr lang="ko-KR" altLang="en-US" sz="2400" b="1" dirty="0">
                <a:solidFill>
                  <a:srgbClr val="C00000"/>
                </a:solidFill>
              </a:rPr>
              <a:t>많은 정보를 필요</a:t>
            </a:r>
            <a:r>
              <a:rPr lang="ko-KR" altLang="en-US" sz="2400" b="1" dirty="0"/>
              <a:t>로 함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800" b="1" dirty="0"/>
              <a:t>시장 미시구조의 특성</a:t>
            </a:r>
            <a:endParaRPr lang="en-US" altLang="ko-KR" sz="2800" b="1" dirty="0"/>
          </a:p>
          <a:p>
            <a:endParaRPr lang="ko-KR" altLang="en-US" sz="28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시장가격 형성의 근본 원리는 경매		</a:t>
            </a:r>
            <a:r>
              <a:rPr lang="en-US" altLang="ko-KR" sz="2400" b="1" dirty="0"/>
              <a:t>( </a:t>
            </a:r>
            <a:r>
              <a:rPr lang="ko-KR" altLang="en-US" sz="2400" b="1" dirty="0"/>
              <a:t>가치 교환의 합의 과정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</a:t>
            </a:r>
            <a:r>
              <a:rPr lang="ko-KR" altLang="en-US" sz="2400" b="1" dirty="0">
                <a:solidFill>
                  <a:srgbClr val="C00000"/>
                </a:solidFill>
              </a:rPr>
              <a:t>가격의 결정은 </a:t>
            </a:r>
            <a:r>
              <a:rPr lang="ko-KR" altLang="en-US" sz="2400" b="1" dirty="0"/>
              <a:t>상대적이므로 항상 </a:t>
            </a:r>
            <a:r>
              <a:rPr lang="ko-KR" altLang="en-US" sz="2400" b="1" dirty="0">
                <a:solidFill>
                  <a:srgbClr val="C00000"/>
                </a:solidFill>
              </a:rPr>
              <a:t>변동성을 동반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정보의 불균형이 더 명확하게 드러날 것을 기대	</a:t>
            </a:r>
            <a:r>
              <a:rPr lang="en-US" altLang="ko-KR" sz="2400" b="1" dirty="0"/>
              <a:t>( </a:t>
            </a:r>
            <a:r>
              <a:rPr lang="ko-KR" altLang="en-US" sz="2400" b="1" dirty="0"/>
              <a:t>정보기반 거래자의 패턴이 존재 </a:t>
            </a:r>
            <a:r>
              <a:rPr lang="en-US" altLang="ko-KR" sz="2400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21921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4DE46-DECF-40B6-BF6B-E38802FB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6" t="73808" r="2716" b="2203"/>
          <a:stretch/>
        </p:blipFill>
        <p:spPr>
          <a:xfrm>
            <a:off x="16133821" y="9290423"/>
            <a:ext cx="2413001" cy="167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F6EF3-E082-48CD-BB93-1B043E587F48}"/>
              </a:ext>
            </a:extLst>
          </p:cNvPr>
          <p:cNvSpPr/>
          <p:nvPr/>
        </p:nvSpPr>
        <p:spPr>
          <a:xfrm>
            <a:off x="10871200" y="4403731"/>
            <a:ext cx="5102976" cy="235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F4EBA-B093-4D17-A192-9943F0F73146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70C08-D3ED-45C7-985E-C568A132E8B4}"/>
              </a:ext>
            </a:extLst>
          </p:cNvPr>
          <p:cNvSpPr txBox="1"/>
          <p:nvPr/>
        </p:nvSpPr>
        <p:spPr>
          <a:xfrm>
            <a:off x="2680143" y="5533023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ACE01"/>
                </a:solidFill>
              </a:rPr>
              <a:t>:  </a:t>
            </a:r>
            <a:r>
              <a:rPr lang="ko-KR" altLang="en-US" sz="1600" b="1" dirty="0">
                <a:solidFill>
                  <a:srgbClr val="3ACE01"/>
                </a:solidFill>
              </a:rPr>
              <a:t>트레이딩 시스템 파트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E1434-8ACF-4137-9934-C8E3ECACC7F9}"/>
              </a:ext>
            </a:extLst>
          </p:cNvPr>
          <p:cNvSpPr/>
          <p:nvPr/>
        </p:nvSpPr>
        <p:spPr>
          <a:xfrm>
            <a:off x="1745062" y="5596604"/>
            <a:ext cx="935081" cy="211392"/>
          </a:xfrm>
          <a:prstGeom prst="rect">
            <a:avLst/>
          </a:prstGeom>
          <a:noFill/>
          <a:ln w="3810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5F2BE-EA17-450B-9680-C693F7386D28}"/>
              </a:ext>
            </a:extLst>
          </p:cNvPr>
          <p:cNvSpPr/>
          <p:nvPr/>
        </p:nvSpPr>
        <p:spPr>
          <a:xfrm>
            <a:off x="5310186" y="9790489"/>
            <a:ext cx="1613016" cy="131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5E6DEA-DABC-4BD1-9CE7-B11CF3A63787}"/>
              </a:ext>
            </a:extLst>
          </p:cNvPr>
          <p:cNvSpPr/>
          <p:nvPr/>
        </p:nvSpPr>
        <p:spPr>
          <a:xfrm>
            <a:off x="13157200" y="9448800"/>
            <a:ext cx="2816976" cy="1943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6E8B3-7E22-434D-8F26-2564766ACC04}"/>
              </a:ext>
            </a:extLst>
          </p:cNvPr>
          <p:cNvSpPr txBox="1"/>
          <p:nvPr/>
        </p:nvSpPr>
        <p:spPr>
          <a:xfrm>
            <a:off x="2680143" y="59351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1DA6-3463-4904-80B2-15B206CE0A55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645859-5D75-4829-BBD6-54CECD7F67F2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2B72D-F21C-4FA4-8C83-897D838B902C}"/>
              </a:ext>
            </a:extLst>
          </p:cNvPr>
          <p:cNvSpPr txBox="1"/>
          <p:nvPr/>
        </p:nvSpPr>
        <p:spPr>
          <a:xfrm flipH="1">
            <a:off x="14351270" y="8998035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1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A54A3-88E6-45D9-9163-AEC7B7434948}"/>
              </a:ext>
            </a:extLst>
          </p:cNvPr>
          <p:cNvSpPr txBox="1"/>
          <p:nvPr/>
        </p:nvSpPr>
        <p:spPr>
          <a:xfrm flipH="1">
            <a:off x="11143062" y="10523058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2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780F3E9-D266-4B20-A520-AA1BF80ACB28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76AB9-9112-4472-AFCA-F1020FB63BF8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0BC2F-5FBD-43A5-ACA4-829E83FE6188}"/>
              </a:ext>
            </a:extLst>
          </p:cNvPr>
          <p:cNvSpPr txBox="1"/>
          <p:nvPr/>
        </p:nvSpPr>
        <p:spPr>
          <a:xfrm>
            <a:off x="177420" y="14597356"/>
            <a:ext cx="367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https://github.com/100th/AjouStock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6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35ED4D-BDD5-4DC7-B705-289FC0F7EE0E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9300D8-3B8E-459E-8A9C-49186C774FAB}"/>
              </a:ext>
            </a:extLst>
          </p:cNvPr>
          <p:cNvSpPr/>
          <p:nvPr/>
        </p:nvSpPr>
        <p:spPr>
          <a:xfrm>
            <a:off x="12717463" y="7025477"/>
            <a:ext cx="1358900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3A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Skyrocket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25105-3213-40C0-A271-BC9B0DF1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6" t="73808" r="2716" b="2203"/>
          <a:stretch/>
        </p:blipFill>
        <p:spPr>
          <a:xfrm>
            <a:off x="16133821" y="9290423"/>
            <a:ext cx="2413001" cy="167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85F60D-562F-4DF7-9A3E-F78A206E36A4}"/>
              </a:ext>
            </a:extLst>
          </p:cNvPr>
          <p:cNvSpPr/>
          <p:nvPr/>
        </p:nvSpPr>
        <p:spPr>
          <a:xfrm>
            <a:off x="13157200" y="9448800"/>
            <a:ext cx="2816976" cy="1943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992D2-8086-4DE1-AF30-143CC819FD53}"/>
              </a:ext>
            </a:extLst>
          </p:cNvPr>
          <p:cNvSpPr/>
          <p:nvPr/>
        </p:nvSpPr>
        <p:spPr>
          <a:xfrm>
            <a:off x="10871200" y="4403731"/>
            <a:ext cx="5102976" cy="235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4B67F-CD28-4D70-AB93-05FC98556C81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A9F3E-EAAF-4907-9576-910B797E1077}"/>
              </a:ext>
            </a:extLst>
          </p:cNvPr>
          <p:cNvSpPr/>
          <p:nvPr/>
        </p:nvSpPr>
        <p:spPr>
          <a:xfrm>
            <a:off x="5310186" y="9790489"/>
            <a:ext cx="1613016" cy="131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499B3-79FC-4659-9CCA-9D5B1EB50C6F}"/>
              </a:ext>
            </a:extLst>
          </p:cNvPr>
          <p:cNvSpPr/>
          <p:nvPr/>
        </p:nvSpPr>
        <p:spPr>
          <a:xfrm>
            <a:off x="9249833" y="6664585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Network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1D49E-B81C-4F1E-9301-073A68A1866A}"/>
              </a:ext>
            </a:extLst>
          </p:cNvPr>
          <p:cNvSpPr/>
          <p:nvPr/>
        </p:nvSpPr>
        <p:spPr>
          <a:xfrm>
            <a:off x="6278564" y="5900738"/>
            <a:ext cx="1677986" cy="550862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Environment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E41AC6-2369-4C96-AE45-EA52EB258C87}"/>
              </a:ext>
            </a:extLst>
          </p:cNvPr>
          <p:cNvSpPr/>
          <p:nvPr/>
        </p:nvSpPr>
        <p:spPr>
          <a:xfrm>
            <a:off x="5723732" y="6650038"/>
            <a:ext cx="932656" cy="54874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45F4B5-3C4F-4D95-9799-16593A4F738B}"/>
              </a:ext>
            </a:extLst>
          </p:cNvPr>
          <p:cNvSpPr/>
          <p:nvPr/>
        </p:nvSpPr>
        <p:spPr>
          <a:xfrm>
            <a:off x="9448800" y="10148267"/>
            <a:ext cx="1404938" cy="534199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00D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5DE0DB-FF7A-4574-A493-7C301FBA0866}"/>
              </a:ext>
            </a:extLst>
          </p:cNvPr>
          <p:cNvSpPr/>
          <p:nvPr/>
        </p:nvSpPr>
        <p:spPr>
          <a:xfrm>
            <a:off x="7231114" y="10148267"/>
            <a:ext cx="1659466" cy="60178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DE4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Make List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98D0B-9590-4CC5-838E-CB7CE3D5C088}"/>
              </a:ext>
            </a:extLst>
          </p:cNvPr>
          <p:cNvSpPr txBox="1"/>
          <p:nvPr/>
        </p:nvSpPr>
        <p:spPr>
          <a:xfrm>
            <a:off x="2680143" y="5533023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ACE01"/>
                </a:solidFill>
              </a:rPr>
              <a:t>:  </a:t>
            </a:r>
            <a:r>
              <a:rPr lang="ko-KR" altLang="en-US" sz="1600" b="1" dirty="0">
                <a:solidFill>
                  <a:srgbClr val="3ACE01"/>
                </a:solidFill>
              </a:rPr>
              <a:t>트레이딩 시스템 파트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23736-2603-459D-95CC-993FE391D15A}"/>
              </a:ext>
            </a:extLst>
          </p:cNvPr>
          <p:cNvSpPr/>
          <p:nvPr/>
        </p:nvSpPr>
        <p:spPr>
          <a:xfrm>
            <a:off x="1745062" y="5596604"/>
            <a:ext cx="935081" cy="211392"/>
          </a:xfrm>
          <a:prstGeom prst="rect">
            <a:avLst/>
          </a:prstGeom>
          <a:noFill/>
          <a:ln w="3810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91C94-526F-4A26-AAF9-43FE388F3D3C}"/>
              </a:ext>
            </a:extLst>
          </p:cNvPr>
          <p:cNvSpPr txBox="1"/>
          <p:nvPr/>
        </p:nvSpPr>
        <p:spPr>
          <a:xfrm>
            <a:off x="2680143" y="59351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CB7B1-A1D7-4C5F-9336-B830D8AC295D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E8F614-18D4-4E98-A233-63869060352E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F5522-2594-4D46-82CD-DE4907D0199F}"/>
              </a:ext>
            </a:extLst>
          </p:cNvPr>
          <p:cNvSpPr txBox="1"/>
          <p:nvPr/>
        </p:nvSpPr>
        <p:spPr>
          <a:xfrm flipH="1">
            <a:off x="14351270" y="8998035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1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E258B-97F5-4706-BBAC-6290826647F2}"/>
              </a:ext>
            </a:extLst>
          </p:cNvPr>
          <p:cNvSpPr txBox="1"/>
          <p:nvPr/>
        </p:nvSpPr>
        <p:spPr>
          <a:xfrm flipH="1">
            <a:off x="11143062" y="10523058"/>
            <a:ext cx="2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7CD00"/>
                </a:solidFill>
              </a:rPr>
              <a:t>2</a:t>
            </a:r>
            <a:endParaRPr lang="ko-KR" altLang="en-US" sz="3200" b="1" dirty="0">
              <a:solidFill>
                <a:srgbClr val="37CD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2B6479-72D7-46DD-90AC-C76CD0B71AC4}"/>
              </a:ext>
            </a:extLst>
          </p:cNvPr>
          <p:cNvSpPr/>
          <p:nvPr/>
        </p:nvSpPr>
        <p:spPr>
          <a:xfrm>
            <a:off x="7478027" y="7114544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F46E-198F-447D-81AF-261187FD6D49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1520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8AF9D-E6A2-46DF-A581-66964BB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7" y="4403731"/>
            <a:ext cx="10663989" cy="6988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35ED4D-BDD5-4DC7-B705-289FC0F7EE0E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9300D8-3B8E-459E-8A9C-49186C774FAB}"/>
              </a:ext>
            </a:extLst>
          </p:cNvPr>
          <p:cNvSpPr/>
          <p:nvPr/>
        </p:nvSpPr>
        <p:spPr>
          <a:xfrm>
            <a:off x="12717463" y="7025477"/>
            <a:ext cx="1358900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3A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Skyrocket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5F60D-562F-4DF7-9A3E-F78A206E36A4}"/>
              </a:ext>
            </a:extLst>
          </p:cNvPr>
          <p:cNvSpPr/>
          <p:nvPr/>
        </p:nvSpPr>
        <p:spPr>
          <a:xfrm>
            <a:off x="12119211" y="9582810"/>
            <a:ext cx="3854965" cy="180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992D2-8086-4DE1-AF30-143CC819FD53}"/>
              </a:ext>
            </a:extLst>
          </p:cNvPr>
          <p:cNvSpPr/>
          <p:nvPr/>
        </p:nvSpPr>
        <p:spPr>
          <a:xfrm>
            <a:off x="10728960" y="4403731"/>
            <a:ext cx="5245216" cy="5179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4B67F-CD28-4D70-AB93-05FC98556C81}"/>
              </a:ext>
            </a:extLst>
          </p:cNvPr>
          <p:cNvSpPr/>
          <p:nvPr/>
        </p:nvSpPr>
        <p:spPr>
          <a:xfrm>
            <a:off x="5310186" y="4403731"/>
            <a:ext cx="5561013" cy="129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A9F3E-EAAF-4907-9576-910B797E1077}"/>
              </a:ext>
            </a:extLst>
          </p:cNvPr>
          <p:cNvSpPr/>
          <p:nvPr/>
        </p:nvSpPr>
        <p:spPr>
          <a:xfrm>
            <a:off x="5310186" y="7890934"/>
            <a:ext cx="6945504" cy="321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1D49E-B81C-4F1E-9301-073A68A1866A}"/>
              </a:ext>
            </a:extLst>
          </p:cNvPr>
          <p:cNvSpPr/>
          <p:nvPr/>
        </p:nvSpPr>
        <p:spPr>
          <a:xfrm>
            <a:off x="6278564" y="5900738"/>
            <a:ext cx="1677986" cy="550862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Environment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E41AC6-2369-4C96-AE45-EA52EB258C87}"/>
              </a:ext>
            </a:extLst>
          </p:cNvPr>
          <p:cNvSpPr/>
          <p:nvPr/>
        </p:nvSpPr>
        <p:spPr>
          <a:xfrm>
            <a:off x="5723732" y="6650038"/>
            <a:ext cx="932656" cy="548745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91C94-526F-4A26-AAF9-43FE388F3D3C}"/>
              </a:ext>
            </a:extLst>
          </p:cNvPr>
          <p:cNvSpPr txBox="1"/>
          <p:nvPr/>
        </p:nvSpPr>
        <p:spPr>
          <a:xfrm>
            <a:off x="2680143" y="593515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</a:rPr>
              <a:t>:  </a:t>
            </a:r>
            <a:r>
              <a:rPr lang="ko-KR" altLang="en-US" sz="1600" b="1" dirty="0">
                <a:solidFill>
                  <a:srgbClr val="ED7D31"/>
                </a:solidFill>
              </a:rPr>
              <a:t>강화학습 파트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CB7B1-A1D7-4C5F-9336-B830D8AC295D}"/>
              </a:ext>
            </a:extLst>
          </p:cNvPr>
          <p:cNvSpPr/>
          <p:nvPr/>
        </p:nvSpPr>
        <p:spPr>
          <a:xfrm>
            <a:off x="1745062" y="5998739"/>
            <a:ext cx="935081" cy="21139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E8F614-18D4-4E98-A233-63869060352E}"/>
              </a:ext>
            </a:extLst>
          </p:cNvPr>
          <p:cNvSpPr/>
          <p:nvPr/>
        </p:nvSpPr>
        <p:spPr>
          <a:xfrm>
            <a:off x="5528731" y="5573333"/>
            <a:ext cx="5102977" cy="2253703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5E79-5833-4CDB-AF66-B348B81B415F}"/>
              </a:ext>
            </a:extLst>
          </p:cNvPr>
          <p:cNvSpPr/>
          <p:nvPr/>
        </p:nvSpPr>
        <p:spPr>
          <a:xfrm>
            <a:off x="9646501" y="6715759"/>
            <a:ext cx="948473" cy="107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499B3-79FC-4659-9CCA-9D5B1EB50C6F}"/>
              </a:ext>
            </a:extLst>
          </p:cNvPr>
          <p:cNvSpPr/>
          <p:nvPr/>
        </p:nvSpPr>
        <p:spPr>
          <a:xfrm>
            <a:off x="9249833" y="6664585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Network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CD8388-AA5F-4BFF-A764-3DAEC20E4B7F}"/>
              </a:ext>
            </a:extLst>
          </p:cNvPr>
          <p:cNvSpPr/>
          <p:nvPr/>
        </p:nvSpPr>
        <p:spPr>
          <a:xfrm>
            <a:off x="7478027" y="7114544"/>
            <a:ext cx="1204384" cy="534198"/>
          </a:xfrm>
          <a:prstGeom prst="roundRect">
            <a:avLst/>
          </a:prstGeom>
          <a:solidFill>
            <a:srgbClr val="EEF0F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53F770-E4E6-44E6-A959-F5BC61F89675}"/>
              </a:ext>
            </a:extLst>
          </p:cNvPr>
          <p:cNvSpPr txBox="1"/>
          <p:nvPr/>
        </p:nvSpPr>
        <p:spPr>
          <a:xfrm>
            <a:off x="1248884" y="2479045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-	</a:t>
            </a:r>
            <a:r>
              <a:rPr lang="ko-KR" altLang="en-US" sz="4000" b="1" dirty="0"/>
              <a:t>프로젝트의 구조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377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A252F7-8EB7-4C60-B24D-F38789E5A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77658"/>
              </p:ext>
            </p:extLst>
          </p:nvPr>
        </p:nvGraphicFramePr>
        <p:xfrm>
          <a:off x="2743200" y="2129138"/>
          <a:ext cx="13187361" cy="11947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0387">
                  <a:extLst>
                    <a:ext uri="{9D8B030D-6E8A-4147-A177-3AD203B41FA5}">
                      <a16:colId xmlns:a16="http://schemas.microsoft.com/office/drawing/2014/main" val="836552088"/>
                    </a:ext>
                  </a:extLst>
                </a:gridCol>
                <a:gridCol w="10636974">
                  <a:extLst>
                    <a:ext uri="{9D8B030D-6E8A-4147-A177-3AD203B41FA5}">
                      <a16:colId xmlns:a16="http://schemas.microsoft.com/office/drawing/2014/main" val="632509734"/>
                    </a:ext>
                  </a:extLst>
                </a:gridCol>
              </a:tblGrid>
              <a:tr h="293478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2400" kern="150" dirty="0">
                          <a:solidFill>
                            <a:schemeClr val="tx1"/>
                          </a:solidFill>
                          <a:effectLst/>
                        </a:rPr>
                        <a:t>프로젝트의 </a:t>
                      </a:r>
                      <a:endParaRPr lang="en-US" altLang="ko-KR" sz="2400" kern="1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2400" kern="150" dirty="0">
                          <a:solidFill>
                            <a:schemeClr val="tx1"/>
                          </a:solidFill>
                          <a:effectLst/>
                        </a:rPr>
                        <a:t>시작점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주식의 가격 예측을 학습하기보다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수익 내는 </a:t>
                      </a: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거래 행위를 학습하면 어떨까 </a:t>
                      </a:r>
                      <a:r>
                        <a:rPr lang="en-US" altLang="ko-KR" sz="2400" b="1" kern="150" dirty="0">
                          <a:solidFill>
                            <a:srgbClr val="C00000"/>
                          </a:solidFill>
                          <a:effectLst/>
                        </a:rPr>
                        <a:t>?</a:t>
                      </a:r>
                      <a:endParaRPr lang="ko-KR" sz="2400" b="1" kern="150" dirty="0">
                        <a:solidFill>
                          <a:srgbClr val="C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41576"/>
                  </a:ext>
                </a:extLst>
              </a:tr>
              <a:tr h="572308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기존 방식과 </a:t>
                      </a:r>
                      <a:endParaRPr lang="en-US" altLang="ko-KR" sz="2400" kern="150" spc="-15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 err="1">
                          <a:solidFill>
                            <a:schemeClr val="tx1"/>
                          </a:solidFill>
                          <a:effectLst/>
                        </a:rPr>
                        <a:t>다른점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전통적 금융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전문가들로 부터 정립된 설명 가능한 이론을 투자에 응용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딥러닝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여러가지 데이터를 바탕으로 앞으로의 주식 가격을 예측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ko-KR" altLang="en-US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금융 강화학습 모델 </a:t>
                      </a:r>
                      <a:r>
                        <a:rPr lang="en-US" altLang="ko-KR" sz="2400" b="1" kern="15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여러 시뮬레이션 경험을 바탕으로 </a:t>
                      </a: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상황에 따른 행동을 습득</a:t>
                      </a:r>
                      <a:endParaRPr lang="en-US" altLang="ko-KR" sz="2400" b="1" kern="150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21379"/>
                  </a:ext>
                </a:extLst>
              </a:tr>
              <a:tr h="325591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프로젝트의 </a:t>
                      </a:r>
                      <a:endParaRPr lang="en-US" altLang="ko-KR" sz="2400" kern="150" spc="-15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2400" kern="150" spc="-15" dirty="0">
                          <a:solidFill>
                            <a:schemeClr val="tx1"/>
                          </a:solidFill>
                          <a:effectLst/>
                        </a:rPr>
                        <a:t>목표</a:t>
                      </a:r>
                      <a:endParaRPr lang="ko-KR" sz="2400" kern="15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사람이 수 많은 반복 숙달을 통해 익혀야만 할 수 있는 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C00000"/>
                          </a:solidFill>
                          <a:effectLst/>
                        </a:rPr>
                        <a:t>변화하는 상황에 대응 가능한 </a:t>
                      </a: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투자전략을 구사하는 프로그램</a:t>
                      </a: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ko-KR" altLang="en-US" sz="2400" b="1" kern="150" dirty="0">
                          <a:solidFill>
                            <a:srgbClr val="000000"/>
                          </a:solidFill>
                          <a:effectLst/>
                        </a:rPr>
                        <a:t>변동성이 크고 높은 빈도로 거래가 이루어지는 시장에 참여하는 투자를 수행</a:t>
                      </a: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en-US" alt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  <a:p>
                      <a:pPr algn="just">
                        <a:lnSpc>
                          <a:spcPct val="130000"/>
                        </a:lnSpc>
                      </a:pPr>
                      <a:endParaRPr lang="ko-KR" sz="2400" b="1" kern="15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2757" marR="51249" marT="14068" marB="14068">
                    <a:solidFill>
                      <a:srgbClr val="EE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93919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AE4967D-C28A-45A9-8E98-D692F7E63F21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1. </a:t>
            </a:r>
            <a:r>
              <a:rPr lang="ko-KR" altLang="en-US" sz="4800" b="1" dirty="0"/>
              <a:t>프로젝트 개요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96523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9FB48F-CD4A-48F7-AC63-DD54B9EEAB0A}"/>
              </a:ext>
            </a:extLst>
          </p:cNvPr>
          <p:cNvSpPr txBox="1"/>
          <p:nvPr/>
        </p:nvSpPr>
        <p:spPr>
          <a:xfrm>
            <a:off x="6438678" y="495645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1_v1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tensorflow-gpu</a:t>
            </a:r>
            <a:r>
              <a:rPr lang="en-US" altLang="ko-KR" sz="2000" b="1" dirty="0">
                <a:solidFill>
                  <a:srgbClr val="C00000"/>
                </a:solidFill>
              </a:rPr>
              <a:t>	1.14.0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keras</a:t>
            </a:r>
            <a:r>
              <a:rPr lang="en-US" altLang="ko-KR" sz="2000" b="1" dirty="0">
                <a:solidFill>
                  <a:srgbClr val="C00000"/>
                </a:solidFill>
              </a:rPr>
              <a:t>			2.1.0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1.19.5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matplotlib		3.4.2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mplfinance</a:t>
            </a:r>
            <a:r>
              <a:rPr lang="en-US" altLang="ko-KR" sz="2000" b="1" dirty="0">
                <a:solidFill>
                  <a:srgbClr val="C00000"/>
                </a:solidFill>
              </a:rPr>
              <a:t>		0.12.7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DAEE2-A622-45B2-8962-E8B417C14614}"/>
              </a:ext>
            </a:extLst>
          </p:cNvPr>
          <p:cNvSpPr txBox="1"/>
          <p:nvPr/>
        </p:nvSpPr>
        <p:spPr>
          <a:xfrm>
            <a:off x="1082755" y="2449777"/>
            <a:ext cx="2107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OS</a:t>
            </a:r>
          </a:p>
          <a:p>
            <a:r>
              <a:rPr lang="en-US" altLang="ko-KR" sz="2000" b="1" dirty="0">
                <a:highlight>
                  <a:srgbClr val="EEF0F8"/>
                </a:highlight>
              </a:rPr>
              <a:t>Windows 10</a:t>
            </a:r>
            <a:r>
              <a:rPr lang="en-US" altLang="ko-KR" sz="2000" b="1" dirty="0"/>
              <a:t> 64bit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E942-5805-482F-BA78-668117A1EE41}"/>
              </a:ext>
            </a:extLst>
          </p:cNvPr>
          <p:cNvSpPr txBox="1"/>
          <p:nvPr/>
        </p:nvSpPr>
        <p:spPr>
          <a:xfrm>
            <a:off x="3190511" y="3675644"/>
            <a:ext cx="27366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INTERPRETER 1</a:t>
            </a:r>
          </a:p>
          <a:p>
            <a:r>
              <a:rPr lang="en-US" altLang="ko-KR" sz="2000" b="1" dirty="0"/>
              <a:t>python	64bit	3.7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F461F-3AA5-4D33-86C1-773C1419E8F6}"/>
              </a:ext>
            </a:extLst>
          </p:cNvPr>
          <p:cNvSpPr txBox="1"/>
          <p:nvPr/>
        </p:nvSpPr>
        <p:spPr>
          <a:xfrm>
            <a:off x="11335992" y="3675644"/>
            <a:ext cx="27366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INTERPRETER 2</a:t>
            </a:r>
          </a:p>
          <a:p>
            <a:r>
              <a:rPr lang="en-US" altLang="ko-KR" sz="2000" b="1" dirty="0">
                <a:highlight>
                  <a:srgbClr val="EEF0F8"/>
                </a:highlight>
              </a:rPr>
              <a:t>python	32bit</a:t>
            </a:r>
            <a:r>
              <a:rPr lang="en-US" altLang="ko-KR" sz="2000" b="1" dirty="0"/>
              <a:t>	3.7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AA547-73FB-4361-9AFF-37C9F441D4E7}"/>
              </a:ext>
            </a:extLst>
          </p:cNvPr>
          <p:cNvSpPr txBox="1"/>
          <p:nvPr/>
        </p:nvSpPr>
        <p:spPr>
          <a:xfrm>
            <a:off x="14602984" y="4956458"/>
            <a:ext cx="26789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kiwoom</a:t>
            </a:r>
            <a:r>
              <a:rPr lang="en-US" altLang="ko-KR" sz="2000" b="1" dirty="0">
                <a:solidFill>
                  <a:srgbClr val="C00000"/>
                </a:solidFill>
              </a:rPr>
              <a:t>			1.2.0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1.20.2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5AA59-23AB-4ADC-B5AA-77ED1B24D9DF}"/>
              </a:ext>
            </a:extLst>
          </p:cNvPr>
          <p:cNvSpPr txBox="1"/>
          <p:nvPr/>
        </p:nvSpPr>
        <p:spPr>
          <a:xfrm>
            <a:off x="6467532" y="8880303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PACKAGES 1_v2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tensorflow-gpu</a:t>
            </a:r>
            <a:r>
              <a:rPr lang="en-US" altLang="ko-KR" sz="2000" b="1" dirty="0">
                <a:solidFill>
                  <a:srgbClr val="C00000"/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keras</a:t>
            </a:r>
            <a:r>
              <a:rPr lang="en-US" altLang="ko-KR" sz="2000" b="1" dirty="0">
                <a:solidFill>
                  <a:srgbClr val="C00000"/>
                </a:solidFill>
              </a:rPr>
              <a:t>			2.4.3</a:t>
            </a:r>
          </a:p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			1.19.5</a:t>
            </a:r>
          </a:p>
          <a:p>
            <a:r>
              <a:rPr lang="en-US" altLang="ko-KR" sz="2000" b="1" dirty="0"/>
              <a:t>pandas			1.2.4</a:t>
            </a:r>
          </a:p>
          <a:p>
            <a:r>
              <a:rPr lang="en-US" altLang="ko-KR" sz="2000" b="1" dirty="0"/>
              <a:t>matplotlib		3.4.2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mplfinance</a:t>
            </a:r>
            <a:r>
              <a:rPr lang="en-US" altLang="ko-KR" sz="2000" b="1" dirty="0">
                <a:solidFill>
                  <a:srgbClr val="C00000"/>
                </a:solidFill>
              </a:rPr>
              <a:t>		0.12.7</a:t>
            </a:r>
          </a:p>
          <a:p>
            <a:r>
              <a:rPr lang="en-US" altLang="ko-KR" sz="2000" b="1" dirty="0"/>
              <a:t>pyqt5			5.15.4</a:t>
            </a:r>
          </a:p>
          <a:p>
            <a:r>
              <a:rPr lang="en-US" altLang="ko-KR" sz="2000" b="1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BB71D-1FF6-4543-8AFB-158D1C2E34BD}"/>
              </a:ext>
            </a:extLst>
          </p:cNvPr>
          <p:cNvSpPr txBox="1"/>
          <p:nvPr/>
        </p:nvSpPr>
        <p:spPr>
          <a:xfrm>
            <a:off x="6837698" y="5394887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1.19.5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9B9D1-1C55-4CC3-8872-BFC63E475FB0}"/>
              </a:ext>
            </a:extLst>
          </p:cNvPr>
          <p:cNvSpPr txBox="1"/>
          <p:nvPr/>
        </p:nvSpPr>
        <p:spPr>
          <a:xfrm>
            <a:off x="7260893" y="584432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0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F91CA-4F63-488D-8900-403B95058EFF}"/>
              </a:ext>
            </a:extLst>
          </p:cNvPr>
          <p:cNvSpPr txBox="1"/>
          <p:nvPr/>
        </p:nvSpPr>
        <p:spPr>
          <a:xfrm>
            <a:off x="7636934" y="6271744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5000"/>
                  </a:schemeClr>
                </a:solidFill>
              </a:rPr>
              <a:t>PACKAGES 1_v1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2.2.0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5000"/>
                  </a:schemeClr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754E71-6181-462D-9D56-1E83B30554C2}"/>
              </a:ext>
            </a:extLst>
          </p:cNvPr>
          <p:cNvSpPr txBox="1"/>
          <p:nvPr/>
        </p:nvSpPr>
        <p:spPr>
          <a:xfrm>
            <a:off x="14879011" y="5374876"/>
            <a:ext cx="30203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pykiwoom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0.0.6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1.20.2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8E2CB-51C6-4394-B25A-094E57657157}"/>
              </a:ext>
            </a:extLst>
          </p:cNvPr>
          <p:cNvSpPr txBox="1"/>
          <p:nvPr/>
        </p:nvSpPr>
        <p:spPr>
          <a:xfrm>
            <a:off x="6837698" y="9318181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5000"/>
                  </a:schemeClr>
                </a:solidFill>
              </a:rPr>
              <a:t>PACKAGES 1_v2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2.4.1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5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5000"/>
                  </a:schemeClr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AC791-0B1E-481F-B9EC-D9FB40DF0AEE}"/>
              </a:ext>
            </a:extLst>
          </p:cNvPr>
          <p:cNvSpPr txBox="1"/>
          <p:nvPr/>
        </p:nvSpPr>
        <p:spPr>
          <a:xfrm>
            <a:off x="7207864" y="11525468"/>
            <a:ext cx="2813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10000"/>
                  </a:schemeClr>
                </a:solidFill>
              </a:rPr>
              <a:t>PACKAGES 1_v2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tensorflow-gpu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2.2.0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keras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2.4.3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numpy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	1.20.1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pandas			1.2.4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matplotlib		3.4.2</a:t>
            </a:r>
          </a:p>
          <a:p>
            <a:r>
              <a:rPr lang="en-US" altLang="ko-KR" sz="2000" b="1" dirty="0" err="1">
                <a:solidFill>
                  <a:schemeClr val="tx1">
                    <a:alpha val="10000"/>
                  </a:schemeClr>
                </a:solidFill>
              </a:rPr>
              <a:t>mpl_finance</a:t>
            </a:r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		0.12.7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pyqt5			5.15.4</a:t>
            </a:r>
          </a:p>
          <a:p>
            <a:r>
              <a:rPr lang="en-US" altLang="ko-KR" sz="2000" b="1" dirty="0">
                <a:solidFill>
                  <a:schemeClr val="tx1">
                    <a:alpha val="10000"/>
                  </a:schemeClr>
                </a:solidFill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0670AC-BA51-4426-AE48-A5C496DC2570}"/>
              </a:ext>
            </a:extLst>
          </p:cNvPr>
          <p:cNvSpPr txBox="1"/>
          <p:nvPr/>
        </p:nvSpPr>
        <p:spPr>
          <a:xfrm>
            <a:off x="6189812" y="420373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모델학습 환경</a:t>
            </a:r>
            <a:endParaRPr lang="en-US" altLang="ko-KR" sz="2000" b="1" dirty="0">
              <a:solidFill>
                <a:srgbClr val="ED7D3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3922C4-19CB-4A9F-985A-94F40CB03E80}"/>
              </a:ext>
            </a:extLst>
          </p:cNvPr>
          <p:cNvSpPr txBox="1"/>
          <p:nvPr/>
        </p:nvSpPr>
        <p:spPr>
          <a:xfrm>
            <a:off x="14357324" y="416808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ACE01"/>
                </a:solidFill>
              </a:rPr>
              <a:t>트레이딩 환경</a:t>
            </a:r>
            <a:endParaRPr lang="en-US" altLang="ko-KR" sz="2000" b="1" dirty="0">
              <a:solidFill>
                <a:srgbClr val="3ACE0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22B2009-FBC7-4F26-9652-C3BF17B84E6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개발 환경 세팅</a:t>
            </a:r>
            <a:endParaRPr lang="en-US" altLang="ko-KR" sz="3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45719-36F2-4D73-8990-BFC4903076C6}"/>
              </a:ext>
            </a:extLst>
          </p:cNvPr>
          <p:cNvSpPr/>
          <p:nvPr/>
        </p:nvSpPr>
        <p:spPr>
          <a:xfrm>
            <a:off x="6332058" y="4664025"/>
            <a:ext cx="4278253" cy="9753599"/>
          </a:xfrm>
          <a:prstGeom prst="rect">
            <a:avLst/>
          </a:prstGeom>
          <a:noFill/>
          <a:ln w="698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8CE8F-7E10-4CDE-9ACE-B82E80014914}"/>
              </a:ext>
            </a:extLst>
          </p:cNvPr>
          <p:cNvSpPr/>
          <p:nvPr/>
        </p:nvSpPr>
        <p:spPr>
          <a:xfrm>
            <a:off x="14485837" y="4664023"/>
            <a:ext cx="4278253" cy="9753599"/>
          </a:xfrm>
          <a:prstGeom prst="rect">
            <a:avLst/>
          </a:prstGeom>
          <a:noFill/>
          <a:ln w="69850">
            <a:solidFill>
              <a:srgbClr val="3ACE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1184CC3-259D-49A2-96E6-F6CBE734B61B}"/>
              </a:ext>
            </a:extLst>
          </p:cNvPr>
          <p:cNvSpPr txBox="1"/>
          <p:nvPr/>
        </p:nvSpPr>
        <p:spPr>
          <a:xfrm>
            <a:off x="2269087" y="3736788"/>
            <a:ext cx="4519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ACE01"/>
                </a:solidFill>
              </a:rPr>
              <a:t>트레이딩 시스템 </a:t>
            </a:r>
            <a:r>
              <a:rPr lang="ko-KR" altLang="en-US" sz="2000" b="1" dirty="0"/>
              <a:t>베이스라인 코드 분석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B4541-11C5-4989-BB2A-61EBEB9C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2"/>
          <a:stretch/>
        </p:blipFill>
        <p:spPr>
          <a:xfrm>
            <a:off x="10596235" y="0"/>
            <a:ext cx="10620374" cy="151193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F9FE4A-9222-4344-A26D-9894DD711BA4}"/>
              </a:ext>
            </a:extLst>
          </p:cNvPr>
          <p:cNvSpPr/>
          <p:nvPr/>
        </p:nvSpPr>
        <p:spPr>
          <a:xfrm>
            <a:off x="10620376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8550B3-CEBF-4150-9517-F531BF73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56" b="39142"/>
          <a:stretch/>
        </p:blipFill>
        <p:spPr>
          <a:xfrm>
            <a:off x="2407375" y="4136898"/>
            <a:ext cx="5484372" cy="77861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E3149C-BBCB-4306-B8E9-1D3F0986FF2A}"/>
              </a:ext>
            </a:extLst>
          </p:cNvPr>
          <p:cNvSpPr/>
          <p:nvPr/>
        </p:nvSpPr>
        <p:spPr>
          <a:xfrm>
            <a:off x="2407375" y="4136898"/>
            <a:ext cx="5484372" cy="778616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546A7E-2893-4E05-B30D-993EBABA6B02}"/>
              </a:ext>
            </a:extLst>
          </p:cNvPr>
          <p:cNvCxnSpPr>
            <a:cxnSpLocks/>
          </p:cNvCxnSpPr>
          <p:nvPr/>
        </p:nvCxnSpPr>
        <p:spPr>
          <a:xfrm>
            <a:off x="8134066" y="11696131"/>
            <a:ext cx="2142698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34AEAE-FCDF-452B-9968-7A275015B1A8}"/>
              </a:ext>
            </a:extLst>
          </p:cNvPr>
          <p:cNvCxnSpPr>
            <a:cxnSpLocks/>
          </p:cNvCxnSpPr>
          <p:nvPr/>
        </p:nvCxnSpPr>
        <p:spPr>
          <a:xfrm flipV="1">
            <a:off x="8134066" y="8147713"/>
            <a:ext cx="2142698" cy="2019869"/>
          </a:xfrm>
          <a:prstGeom prst="bent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65B4B7-48B6-4AF6-A925-87759793C00E}"/>
              </a:ext>
            </a:extLst>
          </p:cNvPr>
          <p:cNvSpPr txBox="1"/>
          <p:nvPr/>
        </p:nvSpPr>
        <p:spPr>
          <a:xfrm>
            <a:off x="2310030" y="12272386"/>
            <a:ext cx="766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skyrocket.py		: </a:t>
            </a:r>
            <a:r>
              <a:rPr lang="ko-KR" altLang="en-US" sz="2000" b="1" dirty="0" err="1"/>
              <a:t>급등주</a:t>
            </a:r>
            <a:r>
              <a:rPr lang="ko-KR" altLang="en-US" sz="2000" b="1" dirty="0"/>
              <a:t> 포착 알고리즘</a:t>
            </a:r>
            <a:endParaRPr lang="en-US" altLang="ko-KR" sz="2000" b="1" dirty="0"/>
          </a:p>
          <a:p>
            <a:r>
              <a:rPr lang="en-US" altLang="ko-KR" sz="2000" b="1" dirty="0"/>
              <a:t>kiwoom.py		: </a:t>
            </a:r>
            <a:r>
              <a:rPr lang="ko-KR" altLang="en-US" sz="2000" b="1" dirty="0" err="1"/>
              <a:t>키움증권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를 통해 필요한 호출 전송</a:t>
            </a:r>
            <a:endParaRPr lang="en-US" altLang="ko-KR" sz="2000" b="1" dirty="0"/>
          </a:p>
          <a:p>
            <a:r>
              <a:rPr lang="en-US" altLang="ko-KR" sz="2000" b="1" dirty="0"/>
              <a:t>make_list.py 	: </a:t>
            </a:r>
            <a:r>
              <a:rPr lang="ko-KR" altLang="en-US" sz="2000" b="1" dirty="0"/>
              <a:t>매매리스트를 포함하여 기본 </a:t>
            </a:r>
            <a:r>
              <a:rPr lang="en-US" altLang="ko-KR" sz="2000" b="1" dirty="0"/>
              <a:t>app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r>
              <a:rPr lang="en-US" altLang="ko-KR" sz="2000" b="1" dirty="0"/>
              <a:t>trading.py		: 32bit </a:t>
            </a:r>
            <a:r>
              <a:rPr lang="ko-KR" altLang="en-US" sz="2000" b="1" dirty="0"/>
              <a:t>환경에서 </a:t>
            </a:r>
            <a:r>
              <a:rPr lang="en-US" altLang="ko-KR" sz="2000" b="1" dirty="0" err="1"/>
              <a:t>kiwoom</a:t>
            </a:r>
            <a:r>
              <a:rPr lang="en-US" altLang="ko-KR" sz="2000" b="1" dirty="0"/>
              <a:t> API </a:t>
            </a:r>
            <a:r>
              <a:rPr lang="ko-KR" altLang="en-US" sz="2000" b="1" dirty="0"/>
              <a:t>를 통해 매매주문 수행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3BA182-0D48-44C3-9D4D-47C17FE697A5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D3CE-C5B6-4FEC-AB85-44967D79C87B}"/>
              </a:ext>
            </a:extLst>
          </p:cNvPr>
          <p:cNvSpPr txBox="1"/>
          <p:nvPr/>
        </p:nvSpPr>
        <p:spPr>
          <a:xfrm>
            <a:off x="177420" y="14597356"/>
            <a:ext cx="539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https://github.com/100th/AjouStock </a:t>
            </a:r>
            <a:r>
              <a:rPr lang="ko-KR" altLang="en-US" dirty="0"/>
              <a:t>의 트레이딩 파트</a:t>
            </a:r>
          </a:p>
        </p:txBody>
      </p:sp>
    </p:spTree>
    <p:extLst>
      <p:ext uri="{BB962C8B-B14F-4D97-AF65-F5344CB8AC3E}">
        <p14:creationId xmlns:p14="http://schemas.microsoft.com/office/powerpoint/2010/main" val="396275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46EEAF-C970-4C6F-A283-1DC58E829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0805" r="39672" b="11532"/>
          <a:stretch/>
        </p:blipFill>
        <p:spPr>
          <a:xfrm>
            <a:off x="11074796" y="7763575"/>
            <a:ext cx="9711529" cy="6854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16FA5-4644-4EAE-ABE4-745E403C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59" r="32982" b="4414"/>
          <a:stretch/>
        </p:blipFill>
        <p:spPr>
          <a:xfrm>
            <a:off x="11074797" y="501116"/>
            <a:ext cx="9711529" cy="68546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A14357-2A4E-42E9-A0B0-4E3A5726F04B}"/>
              </a:ext>
            </a:extLst>
          </p:cNvPr>
          <p:cNvSpPr/>
          <p:nvPr/>
        </p:nvSpPr>
        <p:spPr>
          <a:xfrm>
            <a:off x="10620373" y="20390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4461C-9B7A-48C9-9E79-BC58DEF58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75" y="4136897"/>
            <a:ext cx="5484371" cy="77861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4BC2B3-E052-459E-B37A-F1828E6D22A9}"/>
              </a:ext>
            </a:extLst>
          </p:cNvPr>
          <p:cNvSpPr/>
          <p:nvPr/>
        </p:nvSpPr>
        <p:spPr>
          <a:xfrm>
            <a:off x="2407375" y="4136898"/>
            <a:ext cx="5484372" cy="778616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46BF8-D4FC-41D5-83EB-79DB07A04773}"/>
              </a:ext>
            </a:extLst>
          </p:cNvPr>
          <p:cNvSpPr txBox="1"/>
          <p:nvPr/>
        </p:nvSpPr>
        <p:spPr>
          <a:xfrm>
            <a:off x="2310030" y="3699505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강화학습</a:t>
            </a:r>
            <a:r>
              <a:rPr lang="ko-KR" altLang="en-US" sz="2000" b="1" dirty="0"/>
              <a:t> 베이스라인 코드 분석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31FDCC1-3B68-40CB-9B5F-089F8C9C121C}"/>
              </a:ext>
            </a:extLst>
          </p:cNvPr>
          <p:cNvSpPr/>
          <p:nvPr/>
        </p:nvSpPr>
        <p:spPr>
          <a:xfrm>
            <a:off x="15678076" y="7459336"/>
            <a:ext cx="504967" cy="2039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9CCB006-05E4-46D8-ADD0-B73148AA52D5}"/>
              </a:ext>
            </a:extLst>
          </p:cNvPr>
          <p:cNvCxnSpPr>
            <a:cxnSpLocks/>
          </p:cNvCxnSpPr>
          <p:nvPr/>
        </p:nvCxnSpPr>
        <p:spPr>
          <a:xfrm flipV="1">
            <a:off x="8184710" y="4653887"/>
            <a:ext cx="2542430" cy="2497541"/>
          </a:xfrm>
          <a:prstGeom prst="bent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99561B-F4A0-497D-A02B-2DFA31787126}"/>
              </a:ext>
            </a:extLst>
          </p:cNvPr>
          <p:cNvSpPr txBox="1"/>
          <p:nvPr/>
        </p:nvSpPr>
        <p:spPr>
          <a:xfrm>
            <a:off x="2310030" y="12272386"/>
            <a:ext cx="70070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environment.py	: </a:t>
            </a:r>
            <a:r>
              <a:rPr lang="ko-KR" altLang="en-US" sz="2000" b="1" dirty="0"/>
              <a:t>주가 데이터를 불러와 </a:t>
            </a:r>
            <a:r>
              <a:rPr lang="en-US" altLang="ko-KR" sz="2000" b="1" dirty="0"/>
              <a:t>state </a:t>
            </a:r>
            <a:r>
              <a:rPr lang="ko-KR" altLang="en-US" sz="2000" b="1" dirty="0"/>
              <a:t>정의</a:t>
            </a:r>
            <a:endParaRPr lang="en-US" altLang="ko-KR" sz="2000" b="1" dirty="0"/>
          </a:p>
          <a:p>
            <a:r>
              <a:rPr lang="en-US" altLang="ko-KR" sz="2000" b="1" dirty="0"/>
              <a:t>agent.py		: </a:t>
            </a:r>
            <a:r>
              <a:rPr lang="ko-KR" altLang="en-US" sz="2000" b="1" dirty="0"/>
              <a:t>매매 행동 </a:t>
            </a:r>
            <a:r>
              <a:rPr lang="en-US" altLang="ko-KR" sz="2000" b="1" dirty="0"/>
              <a:t>buy, sell, hold </a:t>
            </a:r>
            <a:r>
              <a:rPr lang="ko-KR" altLang="en-US" sz="2000" b="1" dirty="0"/>
              <a:t>를 정의</a:t>
            </a:r>
            <a:endParaRPr lang="en-US" altLang="ko-KR" sz="2000" b="1" dirty="0"/>
          </a:p>
          <a:p>
            <a:r>
              <a:rPr lang="en-US" altLang="ko-KR" sz="2000" b="1" dirty="0"/>
              <a:t>networks		: value 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policy </a:t>
            </a:r>
            <a:r>
              <a:rPr lang="ko-KR" altLang="en-US" sz="2000" b="1" dirty="0"/>
              <a:t>를 결정하는 네트워크 구성</a:t>
            </a:r>
            <a:endParaRPr lang="en-US" altLang="ko-KR" sz="2000" b="1" dirty="0"/>
          </a:p>
          <a:p>
            <a:r>
              <a:rPr lang="en-US" altLang="ko-KR" sz="2000" b="1" dirty="0"/>
              <a:t>learners			: </a:t>
            </a:r>
            <a:r>
              <a:rPr lang="ko-KR" altLang="en-US" sz="2000" b="1" dirty="0"/>
              <a:t>강화학습 환경을 정의하고 정책신경망 학습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902B62-7089-4320-8E82-305CC548904E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BDC36-DBD8-4D70-8C2C-8B8A664A09E7}"/>
              </a:ext>
            </a:extLst>
          </p:cNvPr>
          <p:cNvSpPr txBox="1"/>
          <p:nvPr/>
        </p:nvSpPr>
        <p:spPr>
          <a:xfrm>
            <a:off x="177420" y="14597356"/>
            <a:ext cx="557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https://github.com/quantylab/rltrader </a:t>
            </a:r>
            <a:r>
              <a:rPr lang="ko-KR" altLang="en-US" dirty="0"/>
              <a:t>의 강화학습 파트</a:t>
            </a:r>
          </a:p>
        </p:txBody>
      </p:sp>
    </p:spTree>
    <p:extLst>
      <p:ext uri="{BB962C8B-B14F-4D97-AF65-F5344CB8AC3E}">
        <p14:creationId xmlns:p14="http://schemas.microsoft.com/office/powerpoint/2010/main" val="41799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046688-C30A-4CF0-91F0-4D09E14CC338}"/>
              </a:ext>
            </a:extLst>
          </p:cNvPr>
          <p:cNvSpPr txBox="1"/>
          <p:nvPr/>
        </p:nvSpPr>
        <p:spPr>
          <a:xfrm>
            <a:off x="290335" y="10737791"/>
            <a:ext cx="17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b="1" dirty="0"/>
              <a:t>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366F-38C9-4483-9303-E566E7E06C4D}"/>
              </a:ext>
            </a:extLst>
          </p:cNvPr>
          <p:cNvSpPr txBox="1"/>
          <p:nvPr/>
        </p:nvSpPr>
        <p:spPr>
          <a:xfrm>
            <a:off x="1907337" y="3736788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ED7D31"/>
                </a:solidFill>
              </a:rPr>
              <a:t>강화학습</a:t>
            </a:r>
            <a:r>
              <a:rPr lang="ko-KR" altLang="en-US" sz="2000" b="1" dirty="0"/>
              <a:t> 베이스라인 코드 수정</a:t>
            </a:r>
            <a:endParaRPr lang="en-US" altLang="ko-KR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05E59-BAAB-411A-862A-A920A6FB6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11023"/>
          <a:stretch/>
        </p:blipFill>
        <p:spPr>
          <a:xfrm>
            <a:off x="10620375" y="0"/>
            <a:ext cx="10620376" cy="1511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A7615-AB16-4599-82D0-B919D667F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r="11111"/>
          <a:stretch/>
        </p:blipFill>
        <p:spPr>
          <a:xfrm>
            <a:off x="2037672" y="4283242"/>
            <a:ext cx="4828060" cy="68546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8CE46B-416A-41E5-A870-685DB665DCFA}"/>
              </a:ext>
            </a:extLst>
          </p:cNvPr>
          <p:cNvSpPr/>
          <p:nvPr/>
        </p:nvSpPr>
        <p:spPr>
          <a:xfrm>
            <a:off x="2037673" y="4283241"/>
            <a:ext cx="4828059" cy="68546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F4C0B-BF3E-4D22-91B6-F0A76CE9E608}"/>
              </a:ext>
            </a:extLst>
          </p:cNvPr>
          <p:cNvSpPr/>
          <p:nvPr/>
        </p:nvSpPr>
        <p:spPr>
          <a:xfrm>
            <a:off x="10620376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F5150-B310-4EA6-BD38-26062DE7A3E5}"/>
              </a:ext>
            </a:extLst>
          </p:cNvPr>
          <p:cNvSpPr txBox="1"/>
          <p:nvPr/>
        </p:nvSpPr>
        <p:spPr>
          <a:xfrm>
            <a:off x="8873036" y="14707074"/>
            <a:ext cx="17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b="1" dirty="0"/>
              <a:t> 2.0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AEFD28C-C358-4D2D-98A0-B7F15F6D6A0C}"/>
              </a:ext>
            </a:extLst>
          </p:cNvPr>
          <p:cNvSpPr/>
          <p:nvPr/>
        </p:nvSpPr>
        <p:spPr>
          <a:xfrm rot="16200000">
            <a:off x="8342996" y="7278239"/>
            <a:ext cx="1060080" cy="864661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C2A30F-1726-4557-87D5-CFEF015CCBCB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베이스라인 코드</a:t>
            </a:r>
            <a:endParaRPr lang="en-US" altLang="ko-KR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2BA23-ADA8-482A-A205-0579ED559DC6}"/>
              </a:ext>
            </a:extLst>
          </p:cNvPr>
          <p:cNvSpPr txBox="1"/>
          <p:nvPr/>
        </p:nvSpPr>
        <p:spPr>
          <a:xfrm>
            <a:off x="177420" y="14597356"/>
            <a:ext cx="557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https://github.com/quantylab/rltrader </a:t>
            </a:r>
            <a:r>
              <a:rPr lang="ko-KR" altLang="en-US" dirty="0"/>
              <a:t>의 강화학습 파트</a:t>
            </a:r>
          </a:p>
        </p:txBody>
      </p:sp>
    </p:spTree>
    <p:extLst>
      <p:ext uri="{BB962C8B-B14F-4D97-AF65-F5344CB8AC3E}">
        <p14:creationId xmlns:p14="http://schemas.microsoft.com/office/powerpoint/2010/main" val="111428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58182-3F5C-480A-A0DA-695F8FFD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127901"/>
            <a:ext cx="10620375" cy="5082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E790A-F6E8-4E60-8607-91AD17C4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4" y="5082417"/>
            <a:ext cx="10620375" cy="5082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C4CED-DA44-4B37-A151-DA3ED368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3" y="10036933"/>
            <a:ext cx="10620375" cy="5082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C80E0A-9624-44EF-9ABC-3DB3EE207BD9}"/>
              </a:ext>
            </a:extLst>
          </p:cNvPr>
          <p:cNvSpPr/>
          <p:nvPr/>
        </p:nvSpPr>
        <p:spPr>
          <a:xfrm>
            <a:off x="10620372" y="0"/>
            <a:ext cx="10620374" cy="15119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CCC56-1D72-4E9B-A0BC-39BB0CDB123A}"/>
              </a:ext>
            </a:extLst>
          </p:cNvPr>
          <p:cNvSpPr txBox="1"/>
          <p:nvPr/>
        </p:nvSpPr>
        <p:spPr>
          <a:xfrm>
            <a:off x="9301670" y="45346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주가 </a:t>
            </a:r>
            <a:r>
              <a:rPr lang="ko-KR" altLang="en-US" b="1" dirty="0" err="1"/>
              <a:t>선차트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E01D8-546D-4DE0-ADB7-284DCDF794F2}"/>
              </a:ext>
            </a:extLst>
          </p:cNvPr>
          <p:cNvSpPr txBox="1"/>
          <p:nvPr/>
        </p:nvSpPr>
        <p:spPr>
          <a:xfrm>
            <a:off x="9207894" y="945548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분봉 데이터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1C7CF-337B-446D-A0FE-A738C4BAA89E}"/>
              </a:ext>
            </a:extLst>
          </p:cNvPr>
          <p:cNvSpPr txBox="1"/>
          <p:nvPr/>
        </p:nvSpPr>
        <p:spPr>
          <a:xfrm>
            <a:off x="9555745" y="143885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틱</a:t>
            </a:r>
            <a:r>
              <a:rPr lang="ko-KR" altLang="en-US" b="1" dirty="0"/>
              <a:t> 데이터</a:t>
            </a:r>
            <a:endParaRPr lang="en-US" altLang="ko-KR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CAE103-D1B3-441F-B381-03A334128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51" y="3696629"/>
            <a:ext cx="5717505" cy="4527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2ABA05-D656-4776-AED7-0CD12B205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50" y="8807869"/>
            <a:ext cx="5717506" cy="298731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C51B2DFA-489B-4AD6-BE57-FBFB4F4E01CB}"/>
              </a:ext>
            </a:extLst>
          </p:cNvPr>
          <p:cNvSpPr/>
          <p:nvPr/>
        </p:nvSpPr>
        <p:spPr>
          <a:xfrm rot="13500000">
            <a:off x="8637419" y="8610049"/>
            <a:ext cx="758058" cy="618315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8C4DB5-EF71-40BC-B5C9-C20F338B432D}"/>
              </a:ext>
            </a:extLst>
          </p:cNvPr>
          <p:cNvSpPr/>
          <p:nvPr/>
        </p:nvSpPr>
        <p:spPr>
          <a:xfrm rot="18900000">
            <a:off x="8789819" y="10707187"/>
            <a:ext cx="758058" cy="618315"/>
          </a:xfrm>
          <a:prstGeom prst="downArrow">
            <a:avLst/>
          </a:prstGeom>
          <a:solidFill>
            <a:srgbClr val="EEF0F8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AD63C9-1283-4CAD-84A8-58B45FEC423F}"/>
              </a:ext>
            </a:extLst>
          </p:cNvPr>
          <p:cNvSpPr/>
          <p:nvPr/>
        </p:nvSpPr>
        <p:spPr>
          <a:xfrm>
            <a:off x="1751150" y="3699952"/>
            <a:ext cx="5717505" cy="452404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0F2EBB-1112-4257-8F5B-A7774D1FAC17}"/>
              </a:ext>
            </a:extLst>
          </p:cNvPr>
          <p:cNvSpPr/>
          <p:nvPr/>
        </p:nvSpPr>
        <p:spPr>
          <a:xfrm>
            <a:off x="1695019" y="8807869"/>
            <a:ext cx="5773636" cy="298731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D4152E-B2FE-4E69-B0B0-94D4AD9FE086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데이터 수집</a:t>
            </a:r>
            <a:endParaRPr lang="en-US" altLang="ko-KR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20927-A68F-435D-9EEB-214E126EAFDD}"/>
              </a:ext>
            </a:extLst>
          </p:cNvPr>
          <p:cNvSpPr txBox="1"/>
          <p:nvPr/>
        </p:nvSpPr>
        <p:spPr>
          <a:xfrm>
            <a:off x="1695019" y="2866990"/>
            <a:ext cx="3435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코스피 </a:t>
            </a:r>
            <a:r>
              <a:rPr lang="ko-KR" altLang="en-US" sz="2000" b="1" dirty="0">
                <a:solidFill>
                  <a:srgbClr val="C00000"/>
                </a:solidFill>
              </a:rPr>
              <a:t>분봉 데이터 </a:t>
            </a:r>
            <a:r>
              <a:rPr lang="ko-KR" altLang="en-US" sz="2000" b="1" dirty="0"/>
              <a:t>다운로드</a:t>
            </a:r>
          </a:p>
          <a:p>
            <a:r>
              <a:rPr lang="ko-KR" altLang="en-US" sz="2000" b="1" dirty="0"/>
              <a:t>코스닥 </a:t>
            </a:r>
            <a:r>
              <a:rPr lang="ko-KR" altLang="en-US" sz="2000" b="1" dirty="0" err="1">
                <a:solidFill>
                  <a:srgbClr val="C00000"/>
                </a:solidFill>
              </a:rPr>
              <a:t>틱</a:t>
            </a:r>
            <a:r>
              <a:rPr lang="ko-KR" altLang="en-US" sz="2000" b="1" dirty="0">
                <a:solidFill>
                  <a:srgbClr val="C00000"/>
                </a:solidFill>
              </a:rPr>
              <a:t> 데이터 </a:t>
            </a:r>
            <a:r>
              <a:rPr lang="ko-KR" altLang="en-US" sz="2000" b="1" dirty="0"/>
              <a:t>다운로드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69235282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9440"/>
          <a:stretch>
            <a:fillRect/>
          </a:stretch>
        </p:blipFill>
        <p:spPr>
          <a:xfrm>
            <a:off x="7828367" y="3514166"/>
            <a:ext cx="12468910" cy="1066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9440"/>
          <a:stretch>
            <a:fillRect/>
          </a:stretch>
        </p:blipFill>
        <p:spPr>
          <a:xfrm>
            <a:off x="943473" y="3514166"/>
            <a:ext cx="6020416" cy="1066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607" y="2971303"/>
            <a:ext cx="334097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/>
              <a:t>금융사 </a:t>
            </a:r>
            <a:r>
              <a:rPr lang="en-US" altLang="ko-KR" sz="2000" b="1"/>
              <a:t>API </a:t>
            </a:r>
            <a:r>
              <a:rPr lang="ko-KR" altLang="en-US" sz="2000" b="1"/>
              <a:t>제공 </a:t>
            </a:r>
            <a:r>
              <a:rPr lang="ko-KR" altLang="en-US" sz="2000" b="1">
                <a:solidFill>
                  <a:srgbClr val="c00000"/>
                </a:solidFill>
              </a:rPr>
              <a:t>기본 데이터</a:t>
            </a:r>
            <a:endParaRPr lang="ko-KR" altLang="en-US" sz="2000" b="1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5606" y="2971303"/>
            <a:ext cx="6846209" cy="3891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/>
              <a:t>추가로 학습시킬 </a:t>
            </a:r>
            <a:r>
              <a:rPr lang="ko-KR" altLang="en-US" sz="2000" b="1">
                <a:solidFill>
                  <a:srgbClr val="c00000"/>
                </a:solidFill>
              </a:rPr>
              <a:t>특성 데이터 </a:t>
            </a:r>
            <a:r>
              <a:rPr lang="en-US" altLang="ko-KR" sz="2000" b="1"/>
              <a:t>( DART </a:t>
            </a:r>
            <a:r>
              <a:rPr lang="ko-KR" altLang="en-US" sz="2000" b="1"/>
              <a:t>데이터</a:t>
            </a:r>
            <a:r>
              <a:rPr lang="en-US" altLang="ko-KR" sz="2000" b="1"/>
              <a:t>, </a:t>
            </a:r>
            <a:r>
              <a:rPr lang="ko-KR" altLang="en-US" sz="2000" b="1"/>
              <a:t>이동평균</a:t>
            </a:r>
            <a:r>
              <a:rPr lang="en-US" altLang="ko-KR" sz="2000" b="1"/>
              <a:t> </a:t>
            </a:r>
            <a:r>
              <a:rPr lang="ko-KR" altLang="en-US" sz="2000" b="1"/>
              <a:t>등 </a:t>
            </a:r>
            <a:r>
              <a:rPr lang="en-US" altLang="ko-KR" sz="2000" b="1"/>
              <a:t>… )</a:t>
            </a:r>
            <a:endParaRPr lang="en-US" altLang="ko-KR" sz="2000" b="1"/>
          </a:p>
        </p:txBody>
      </p:sp>
      <p:sp>
        <p:nvSpPr>
          <p:cNvPr id="8" name="Title 1"/>
          <p:cNvSpPr txBox="1"/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3. </a:t>
            </a:r>
            <a:r>
              <a:rPr lang="ko-KR" altLang="en-US" sz="4800" b="1"/>
              <a:t>프로젝트 과정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600" b="1"/>
              <a:t>데이터 수집</a:t>
            </a:r>
            <a:endParaRPr lang="en-US" altLang="ko-KR"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데이터 수집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1787271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기본 데이터 및 특성 데이터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분봉 기본 데이터 </a:t>
            </a:r>
            <a:r>
              <a:rPr lang="en-US" altLang="ko-KR" sz="2400" b="1" dirty="0"/>
              <a:t>	: date, open, high, low, close, volume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분봉 피처 데이터 </a:t>
            </a:r>
            <a:r>
              <a:rPr lang="en-US" altLang="ko-KR" sz="2400" b="1" dirty="0"/>
              <a:t>	: ma, </a:t>
            </a:r>
            <a:r>
              <a:rPr lang="en-US" altLang="ko-KR" sz="2400" b="1" dirty="0" err="1"/>
              <a:t>open_lastclose_ratio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high_close_ratio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low_close_ratio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close_lastclose_ratio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volume_lastvolume_ratio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추가 피처 데이터 </a:t>
            </a:r>
            <a:r>
              <a:rPr lang="en-US" altLang="ko-KR" sz="2400" b="1" dirty="0"/>
              <a:t>	: </a:t>
            </a:r>
            <a:r>
              <a:rPr lang="en-US" altLang="ko-KR" sz="2400" b="1" dirty="0" err="1"/>
              <a:t>aroon_up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aroon_down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vpcis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기본 데이터 </a:t>
            </a:r>
            <a:r>
              <a:rPr lang="en-US" altLang="ko-KR" sz="2400" b="1" dirty="0"/>
              <a:t>		: date, price, volume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피처 데이터 </a:t>
            </a:r>
            <a:r>
              <a:rPr lang="en-US" altLang="ko-KR" sz="2400" b="1" dirty="0"/>
              <a:t>		: ma, </a:t>
            </a:r>
            <a:r>
              <a:rPr lang="en-US" altLang="ko-KR" sz="2400" b="1" dirty="0" err="1"/>
              <a:t>close_lastclose_ratio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volume_lastvolume_ratio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추가 피처 데이터 </a:t>
            </a:r>
            <a:r>
              <a:rPr lang="en-US" altLang="ko-KR" sz="2400" b="1" dirty="0"/>
              <a:t>	: </a:t>
            </a:r>
            <a:r>
              <a:rPr lang="en-US" altLang="ko-KR" sz="2400" b="1" dirty="0" err="1"/>
              <a:t>vpci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vpcis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820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강화학습 수행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958788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강화학습 모델과 딥</a:t>
            </a:r>
            <a:r>
              <a:rPr lang="en-US" altLang="ko-KR" sz="4000" b="1" dirty="0"/>
              <a:t>-</a:t>
            </a:r>
            <a:r>
              <a:rPr lang="ko-KR" altLang="en-US" sz="4000" b="1" dirty="0" err="1"/>
              <a:t>뉴럴</a:t>
            </a:r>
            <a:r>
              <a:rPr lang="ko-KR" altLang="en-US" sz="4000" b="1" dirty="0"/>
              <a:t> 네트워크 모델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800" b="1" dirty="0"/>
              <a:t>		</a:t>
            </a:r>
            <a:r>
              <a:rPr lang="ko-KR" altLang="en-US" sz="2800" b="1" dirty="0">
                <a:solidFill>
                  <a:srgbClr val="C00000"/>
                </a:solidFill>
              </a:rPr>
              <a:t>강화학습 모델 </a:t>
            </a:r>
            <a:r>
              <a:rPr lang="en-US" altLang="ko-KR" sz="2800" b="1" dirty="0"/>
              <a:t>			: DQN, </a:t>
            </a:r>
          </a:p>
          <a:p>
            <a:r>
              <a:rPr lang="en-US" altLang="ko-KR" sz="2800" b="1" dirty="0"/>
              <a:t>										  Policy Gradient, </a:t>
            </a:r>
          </a:p>
          <a:p>
            <a:r>
              <a:rPr lang="en-US" altLang="ko-KR" sz="2800" b="1" dirty="0"/>
              <a:t>										  Actor-Critic, </a:t>
            </a:r>
          </a:p>
          <a:p>
            <a:r>
              <a:rPr lang="en-US" altLang="ko-KR" sz="2800" b="1" dirty="0"/>
              <a:t>										  A2C, </a:t>
            </a:r>
          </a:p>
          <a:p>
            <a:r>
              <a:rPr lang="en-US" altLang="ko-KR" sz="2800" b="1" dirty="0"/>
              <a:t>										  A3C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	</a:t>
            </a:r>
            <a:r>
              <a:rPr lang="ko-KR" altLang="en-US" sz="2800" b="1" dirty="0" err="1">
                <a:solidFill>
                  <a:srgbClr val="C00000"/>
                </a:solidFill>
              </a:rPr>
              <a:t>뉴럴네트워크</a:t>
            </a:r>
            <a:r>
              <a:rPr lang="ko-KR" altLang="en-US" sz="2800" b="1" dirty="0">
                <a:solidFill>
                  <a:srgbClr val="C00000"/>
                </a:solidFill>
              </a:rPr>
              <a:t> 모델 </a:t>
            </a:r>
            <a:r>
              <a:rPr lang="en-US" altLang="ko-KR" sz="2800" b="1" dirty="0"/>
              <a:t>		: DNN, </a:t>
            </a:r>
          </a:p>
          <a:p>
            <a:r>
              <a:rPr lang="en-US" altLang="ko-KR" sz="2800" b="1" dirty="0"/>
              <a:t>										  LSTM, </a:t>
            </a:r>
          </a:p>
          <a:p>
            <a:r>
              <a:rPr lang="en-US" altLang="ko-KR" sz="2800" b="1" dirty="0"/>
              <a:t>										  CNN</a:t>
            </a:r>
          </a:p>
        </p:txBody>
      </p:sp>
    </p:spTree>
    <p:extLst>
      <p:ext uri="{BB962C8B-B14F-4D97-AF65-F5344CB8AC3E}">
        <p14:creationId xmlns:p14="http://schemas.microsoft.com/office/powerpoint/2010/main" val="289992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FE07EE-2D1B-4028-B663-31DBBB71545F}"/>
              </a:ext>
            </a:extLst>
          </p:cNvPr>
          <p:cNvSpPr txBox="1">
            <a:spLocks/>
          </p:cNvSpPr>
          <p:nvPr/>
        </p:nvSpPr>
        <p:spPr>
          <a:xfrm>
            <a:off x="560814" y="521994"/>
            <a:ext cx="8971422" cy="176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3. </a:t>
            </a:r>
            <a:r>
              <a:rPr lang="ko-KR" altLang="en-US" sz="4800" b="1" dirty="0"/>
              <a:t>프로젝트 과정</a:t>
            </a:r>
            <a:endParaRPr lang="en-US" altLang="ko-KR" sz="48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600" b="1" dirty="0"/>
              <a:t>강화학습 수행</a:t>
            </a:r>
            <a:endParaRPr lang="en-US" altLang="ko-KR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3B20-C647-4ABC-A7E0-3F2B39BB5772}"/>
              </a:ext>
            </a:extLst>
          </p:cNvPr>
          <p:cNvSpPr txBox="1"/>
          <p:nvPr/>
        </p:nvSpPr>
        <p:spPr>
          <a:xfrm>
            <a:off x="2616421" y="4922446"/>
            <a:ext cx="16920017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환경과 파라미터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>
              <a:solidFill>
                <a:srgbClr val="C00000"/>
              </a:solidFill>
            </a:endParaRP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800" b="1" dirty="0"/>
              <a:t>		</a:t>
            </a:r>
            <a:r>
              <a:rPr lang="en-US" altLang="ko-KR" sz="2800" b="1" dirty="0"/>
              <a:t>MDP </a:t>
            </a:r>
            <a:r>
              <a:rPr lang="ko-KR" altLang="en-US" sz="2800" b="1" dirty="0"/>
              <a:t>환경 </a:t>
            </a:r>
            <a:r>
              <a:rPr lang="en-US" altLang="ko-KR" sz="2800" b="1" dirty="0"/>
              <a:t>: </a:t>
            </a:r>
          </a:p>
          <a:p>
            <a:r>
              <a:rPr lang="en-US" altLang="ko-KR" sz="2800" b="1" dirty="0">
                <a:solidFill>
                  <a:srgbClr val="C00000"/>
                </a:solidFill>
              </a:rPr>
              <a:t>										state 			: </a:t>
            </a:r>
            <a:r>
              <a:rPr lang="ko-KR" altLang="en-US" sz="2800" b="1" dirty="0">
                <a:solidFill>
                  <a:srgbClr val="C00000"/>
                </a:solidFill>
              </a:rPr>
              <a:t>상태</a:t>
            </a:r>
          </a:p>
          <a:p>
            <a:r>
              <a:rPr lang="ko-KR" altLang="en-US" sz="2800" b="1" dirty="0">
                <a:solidFill>
                  <a:srgbClr val="C00000"/>
                </a:solidFill>
              </a:rPr>
              <a:t>			</a:t>
            </a:r>
            <a:r>
              <a:rPr lang="en-US" altLang="ko-KR" sz="2800" b="1" dirty="0">
                <a:solidFill>
                  <a:srgbClr val="C00000"/>
                </a:solidFill>
              </a:rPr>
              <a:t>							reward 		: </a:t>
            </a:r>
            <a:r>
              <a:rPr lang="ko-KR" altLang="en-US" sz="2800" b="1" dirty="0">
                <a:solidFill>
                  <a:srgbClr val="C00000"/>
                </a:solidFill>
              </a:rPr>
              <a:t>보상</a:t>
            </a:r>
          </a:p>
          <a:p>
            <a:r>
              <a:rPr lang="ko-KR" altLang="en-US" sz="2800" b="1" dirty="0">
                <a:solidFill>
                  <a:srgbClr val="C00000"/>
                </a:solidFill>
              </a:rPr>
              <a:t>			</a:t>
            </a:r>
            <a:r>
              <a:rPr lang="en-US" altLang="ko-KR" sz="2800" b="1" dirty="0">
                <a:solidFill>
                  <a:srgbClr val="C00000"/>
                </a:solidFill>
              </a:rPr>
              <a:t>							action 		: </a:t>
            </a:r>
            <a:r>
              <a:rPr lang="ko-KR" altLang="en-US" sz="2800" b="1" dirty="0">
                <a:solidFill>
                  <a:srgbClr val="C00000"/>
                </a:solidFill>
              </a:rPr>
              <a:t>행동</a:t>
            </a:r>
          </a:p>
          <a:p>
            <a:endParaRPr lang="ko-KR" altLang="en-US" sz="2800" b="1" dirty="0"/>
          </a:p>
          <a:p>
            <a:r>
              <a:rPr lang="ko-KR" altLang="en-US" sz="2800" b="1" dirty="0"/>
              <a:t>		주요 학습 파라미터 </a:t>
            </a:r>
            <a:r>
              <a:rPr lang="en-US" altLang="ko-KR" sz="2800" b="1" dirty="0"/>
              <a:t>: 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/>
              <a:t>stock_code</a:t>
            </a:r>
            <a:r>
              <a:rPr lang="en-US" altLang="ko-KR" sz="2800" b="1" dirty="0"/>
              <a:t> 						: </a:t>
            </a:r>
            <a:r>
              <a:rPr lang="ko-KR" altLang="en-US" sz="2800" b="1" dirty="0"/>
              <a:t>강화학습 대상 종목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ver</a:t>
            </a:r>
            <a:r>
              <a:rPr lang="en-US" altLang="ko-KR" sz="2800" b="1" dirty="0">
                <a:solidFill>
                  <a:srgbClr val="C00000"/>
                </a:solidFill>
              </a:rPr>
              <a:t> 								: </a:t>
            </a:r>
            <a:r>
              <a:rPr lang="ko-KR" altLang="en-US" sz="2800" b="1" dirty="0">
                <a:solidFill>
                  <a:srgbClr val="C00000"/>
                </a:solidFill>
              </a:rPr>
              <a:t>특성 데이터 종류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num_step</a:t>
            </a:r>
            <a:r>
              <a:rPr lang="en-US" altLang="ko-KR" sz="2800" b="1" dirty="0">
                <a:solidFill>
                  <a:srgbClr val="C00000"/>
                </a:solidFill>
              </a:rPr>
              <a:t> 						: TD-step </a:t>
            </a:r>
            <a:r>
              <a:rPr lang="ko-KR" altLang="en-US" sz="2800" b="1" dirty="0">
                <a:solidFill>
                  <a:srgbClr val="C00000"/>
                </a:solidFill>
              </a:rPr>
              <a:t>사이즈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/>
              <a:t>delayed_reward_threshold</a:t>
            </a:r>
            <a:r>
              <a:rPr lang="en-US" altLang="ko-KR" sz="2800" b="1" dirty="0"/>
              <a:t> 	: </a:t>
            </a:r>
            <a:r>
              <a:rPr lang="ko-KR" altLang="en-US" sz="2800" b="1" dirty="0"/>
              <a:t>에피소드 성공 기준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start_date</a:t>
            </a:r>
            <a:r>
              <a:rPr lang="en-US" altLang="ko-KR" sz="2800" b="1" dirty="0">
                <a:solidFill>
                  <a:srgbClr val="C00000"/>
                </a:solidFill>
              </a:rPr>
              <a:t>, </a:t>
            </a:r>
            <a:r>
              <a:rPr lang="en-US" altLang="ko-KR" sz="2800" b="1" dirty="0" err="1">
                <a:solidFill>
                  <a:srgbClr val="C00000"/>
                </a:solidFill>
              </a:rPr>
              <a:t>end_date</a:t>
            </a:r>
            <a:r>
              <a:rPr lang="en-US" altLang="ko-KR" sz="2800" b="1" dirty="0">
                <a:solidFill>
                  <a:srgbClr val="C00000"/>
                </a:solidFill>
              </a:rPr>
              <a:t> 			: </a:t>
            </a:r>
            <a:r>
              <a:rPr lang="ko-KR" altLang="en-US" sz="2800" b="1" dirty="0">
                <a:solidFill>
                  <a:srgbClr val="C00000"/>
                </a:solidFill>
              </a:rPr>
              <a:t>학습 데이터 범위 </a:t>
            </a:r>
            <a:r>
              <a:rPr lang="en-US" altLang="ko-KR" sz="2800" b="1" dirty="0">
                <a:solidFill>
                  <a:srgbClr val="C00000"/>
                </a:solidFill>
              </a:rPr>
              <a:t>(</a:t>
            </a:r>
            <a:r>
              <a:rPr lang="ko-KR" altLang="en-US" sz="2800" b="1" dirty="0">
                <a:solidFill>
                  <a:srgbClr val="C00000"/>
                </a:solidFill>
              </a:rPr>
              <a:t>기간</a:t>
            </a:r>
            <a:r>
              <a:rPr lang="en-US" altLang="ko-KR" sz="2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/>
              <a:t>min_trading_unit</a:t>
            </a:r>
            <a:r>
              <a:rPr lang="en-US" altLang="ko-KR" sz="2800" b="1" dirty="0"/>
              <a:t> 				: </a:t>
            </a:r>
            <a:r>
              <a:rPr lang="ko-KR" altLang="en-US" sz="2800" b="1" dirty="0"/>
              <a:t>매수할 수 있는 최소 가격 한도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최소 주식 수 한도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max_trading_unit</a:t>
            </a:r>
            <a:r>
              <a:rPr lang="en-US" altLang="ko-KR" sz="2800" b="1" dirty="0">
                <a:solidFill>
                  <a:srgbClr val="C00000"/>
                </a:solidFill>
              </a:rPr>
              <a:t> 				: </a:t>
            </a:r>
            <a:r>
              <a:rPr lang="ko-KR" altLang="en-US" sz="2800" b="1" dirty="0">
                <a:solidFill>
                  <a:srgbClr val="C00000"/>
                </a:solidFill>
              </a:rPr>
              <a:t>매수할 수 있는 최대 가격 한도 </a:t>
            </a:r>
            <a:r>
              <a:rPr lang="en-US" altLang="ko-KR" sz="2800" b="1" dirty="0">
                <a:solidFill>
                  <a:srgbClr val="C00000"/>
                </a:solidFill>
              </a:rPr>
              <a:t>(</a:t>
            </a:r>
            <a:r>
              <a:rPr lang="ko-KR" altLang="en-US" sz="2800" b="1" dirty="0">
                <a:solidFill>
                  <a:srgbClr val="C00000"/>
                </a:solidFill>
              </a:rPr>
              <a:t>최대 주식 수 한도</a:t>
            </a:r>
            <a:r>
              <a:rPr lang="en-US" altLang="ko-KR" sz="2800" b="1" dirty="0">
                <a:solidFill>
                  <a:srgbClr val="C00000"/>
                </a:solidFill>
              </a:rPr>
              <a:t>)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									</a:t>
            </a:r>
            <a:r>
              <a:rPr lang="en-US" altLang="ko-KR" sz="2800" b="1" dirty="0" err="1">
                <a:solidFill>
                  <a:srgbClr val="C00000"/>
                </a:solidFill>
              </a:rPr>
              <a:t>num_epoches</a:t>
            </a:r>
            <a:r>
              <a:rPr lang="en-US" altLang="ko-KR" sz="2800" b="1" dirty="0">
                <a:solidFill>
                  <a:srgbClr val="C00000"/>
                </a:solidFill>
              </a:rPr>
              <a:t> 					: </a:t>
            </a:r>
            <a:r>
              <a:rPr lang="ko-KR" altLang="en-US" sz="2800" b="1" dirty="0" err="1">
                <a:solidFill>
                  <a:srgbClr val="C00000"/>
                </a:solidFill>
              </a:rPr>
              <a:t>에포크</a:t>
            </a:r>
            <a:r>
              <a:rPr lang="ko-KR" altLang="en-US" sz="2800" b="1" dirty="0">
                <a:solidFill>
                  <a:srgbClr val="C00000"/>
                </a:solidFill>
              </a:rPr>
              <a:t> 수</a:t>
            </a:r>
          </a:p>
          <a:p>
            <a:r>
              <a:rPr lang="ko-KR" altLang="en-US" sz="2800" b="1" dirty="0"/>
              <a:t>			</a:t>
            </a:r>
            <a:r>
              <a:rPr lang="en-US" altLang="ko-KR" sz="2800" b="1" dirty="0"/>
              <a:t>							</a:t>
            </a:r>
            <a:r>
              <a:rPr lang="en-US" altLang="ko-KR" sz="2800" b="1" dirty="0" err="1"/>
              <a:t>discount_factor</a:t>
            </a:r>
            <a:r>
              <a:rPr lang="en-US" altLang="ko-KR" sz="2800" b="1" dirty="0"/>
              <a:t> 				: </a:t>
            </a:r>
            <a:r>
              <a:rPr lang="ko-KR" altLang="en-US" sz="2800" b="1" dirty="0"/>
              <a:t>할인율 </a:t>
            </a:r>
            <a:r>
              <a:rPr lang="en-US" altLang="ko-KR" sz="2800" b="1" dirty="0"/>
              <a:t>(gamma)</a:t>
            </a:r>
          </a:p>
        </p:txBody>
      </p:sp>
    </p:spTree>
    <p:extLst>
      <p:ext uri="{BB962C8B-B14F-4D97-AF65-F5344CB8AC3E}">
        <p14:creationId xmlns:p14="http://schemas.microsoft.com/office/powerpoint/2010/main" val="145427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3C7A4-0A6A-4BFE-9D56-A8C729B8D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BAA7F-E72A-4754-BDE9-AAFD5BE3783F}"/>
              </a:ext>
            </a:extLst>
          </p:cNvPr>
          <p:cNvSpPr txBox="1"/>
          <p:nvPr/>
        </p:nvSpPr>
        <p:spPr>
          <a:xfrm>
            <a:off x="1670299" y="2860801"/>
            <a:ext cx="910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	( </a:t>
            </a:r>
            <a:r>
              <a:rPr lang="ko-KR" altLang="en-US" sz="2400" b="1" dirty="0"/>
              <a:t>가치 및 정책의 네트워크 모델 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507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E4967D-C28A-45A9-8E98-D692F7E63F21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1. </a:t>
            </a:r>
            <a:r>
              <a:rPr lang="ko-KR" altLang="en-US" sz="4800" b="1" dirty="0"/>
              <a:t>프로젝트 개요</a:t>
            </a:r>
            <a:endParaRPr lang="en-US" altLang="ko-KR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4987258" y="6410051"/>
            <a:ext cx="12808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목표  </a:t>
            </a:r>
            <a:r>
              <a:rPr lang="en-US" altLang="ko-KR" sz="4000" b="1" dirty="0"/>
              <a:t>:  </a:t>
            </a:r>
            <a:r>
              <a:rPr lang="ko-KR" altLang="en-US" sz="4000" b="1" dirty="0">
                <a:solidFill>
                  <a:srgbClr val="C00000"/>
                </a:solidFill>
              </a:rPr>
              <a:t>단기 매매</a:t>
            </a:r>
            <a:r>
              <a:rPr lang="ko-KR" altLang="en-US" sz="4000" b="1" dirty="0"/>
              <a:t>를 수행할 수 있는 </a:t>
            </a:r>
            <a:endParaRPr lang="en-US" altLang="ko-KR" sz="4000" b="1" dirty="0"/>
          </a:p>
          <a:p>
            <a:r>
              <a:rPr lang="en-US" altLang="ko-KR" sz="4000" b="1" dirty="0">
                <a:solidFill>
                  <a:srgbClr val="C00000"/>
                </a:solidFill>
              </a:rPr>
              <a:t>			   </a:t>
            </a:r>
            <a:r>
              <a:rPr lang="ko-KR" altLang="en-US" sz="4000" b="1" dirty="0">
                <a:solidFill>
                  <a:srgbClr val="C00000"/>
                </a:solidFill>
              </a:rPr>
              <a:t>자동매매 강화학습 프로그램</a:t>
            </a:r>
            <a:endParaRPr lang="en-US" altLang="ko-KR" sz="4000" b="1" dirty="0">
              <a:solidFill>
                <a:srgbClr val="C00000"/>
              </a:solidFill>
            </a:endParaRPr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2400" b="1" dirty="0"/>
              <a:t>			-&gt;	</a:t>
            </a:r>
            <a:r>
              <a:rPr lang="ko-KR" altLang="en-US" sz="2400" b="1" dirty="0"/>
              <a:t>전문성이 낮은 개인에게는 다양한 투자방법을 제공</a:t>
            </a:r>
            <a:endParaRPr lang="en-US" altLang="ko-KR" sz="2400" b="1" dirty="0"/>
          </a:p>
          <a:p>
            <a:endParaRPr lang="en-US" altLang="ko-KR" sz="3200" b="1" dirty="0"/>
          </a:p>
          <a:p>
            <a:r>
              <a:rPr lang="en-US" altLang="ko-KR" sz="2400" b="1" dirty="0"/>
              <a:t>			-&gt;	</a:t>
            </a:r>
            <a:r>
              <a:rPr lang="ko-KR" altLang="en-US" sz="2400" b="1" dirty="0"/>
              <a:t>시장의 변동성에 대응해야 하는 집단에게는 판단의 기준이나 </a:t>
            </a:r>
            <a:r>
              <a:rPr lang="ko-KR" altLang="en-US" sz="2400" b="1" dirty="0" err="1"/>
              <a:t>헷징의</a:t>
            </a:r>
            <a:r>
              <a:rPr lang="ko-KR" altLang="en-US" sz="2400" b="1" dirty="0"/>
              <a:t> 수단을 제공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08108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93E87A-CC8C-493E-A684-3A9033AD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235B4-B1FE-4FC4-A29C-953C6787071E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BAA7F-E72A-4754-BDE9-AAFD5BE3783F}"/>
              </a:ext>
            </a:extLst>
          </p:cNvPr>
          <p:cNvSpPr txBox="1"/>
          <p:nvPr/>
        </p:nvSpPr>
        <p:spPr>
          <a:xfrm>
            <a:off x="1670299" y="2860801"/>
            <a:ext cx="91005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	( </a:t>
            </a:r>
            <a:r>
              <a:rPr lang="ko-KR" altLang="en-US" sz="2400" b="1" dirty="0"/>
              <a:t>가치 및 정책의 네트워크 모델 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Date		: 20170101 ~ 20171231	( </a:t>
            </a:r>
            <a:r>
              <a:rPr lang="ko-KR" altLang="en-US" sz="2400" b="1" dirty="0"/>
              <a:t>한 에피소드에 일 단위로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15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290BF9-AA8C-422B-9897-E69BB1E9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D5874-1FC2-45B8-90FB-9853B6F32574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977E-64B8-46D9-8E5C-622D5826754A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962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64A464-89D8-4800-9459-54B4138CF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8F03C-B7F7-46F4-93FB-99C8716CDC7E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win </a:t>
            </a:r>
            <a:r>
              <a:rPr lang="ko-KR" altLang="en-US" sz="2400" b="1" dirty="0"/>
              <a:t>기준 </a:t>
            </a:r>
            <a:r>
              <a:rPr lang="en-US" altLang="ko-KR" sz="2400" b="1" dirty="0"/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/>
              <a:t>매매한도 </a:t>
            </a:r>
            <a:r>
              <a:rPr lang="en-US" altLang="ko-KR" sz="2400" b="1" dirty="0"/>
              <a:t>100 </a:t>
            </a:r>
            <a:r>
              <a:rPr lang="ko-KR" altLang="en-US" sz="2400" b="1" dirty="0"/>
              <a:t>만원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CE472-5288-4D19-AA8D-C459B45033D0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3508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B1365D3-88A9-4F58-998C-2B86D841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일봉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7051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100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TD-step 5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100 </a:t>
            </a:r>
            <a:r>
              <a:rPr lang="ko-KR" altLang="en-US" sz="2400" b="1" dirty="0">
                <a:solidFill>
                  <a:srgbClr val="C00000"/>
                </a:solidFill>
              </a:rPr>
              <a:t>만원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A3C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20170101 ~ 20171231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9350921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64716" cy="191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488" y="5895127"/>
            <a:ext cx="11631305" cy="8723479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4800" b="1"/>
              <a:t>4. </a:t>
            </a:r>
            <a:r>
              <a:rPr lang="ko-KR" altLang="en-US" sz="4800" b="1"/>
              <a:t>프로젝트 결과</a:t>
            </a:r>
            <a:endParaRPr lang="ko-KR" altLang="en-US" sz="4800" b="1"/>
          </a:p>
          <a:p>
            <a:pPr marL="342900" indent="-342900" algn="l">
              <a:lnSpc>
                <a:spcPct val="150000"/>
              </a:lnSpc>
              <a:buFontTx/>
              <a:buChar char="-"/>
              <a:defRPr/>
            </a:pPr>
            <a:r>
              <a:rPr lang="ko-KR" altLang="en-US" sz="3000" b="1">
                <a:solidFill>
                  <a:srgbClr val="c00000"/>
                </a:solidFill>
              </a:rPr>
              <a:t>분봉</a:t>
            </a:r>
            <a:r>
              <a:rPr lang="ko-KR" altLang="en-US" sz="3000" b="1"/>
              <a:t> 모델 학습 결과</a:t>
            </a:r>
            <a:endParaRPr lang="en-US" altLang="ko-KR" sz="3000" b="1"/>
          </a:p>
        </p:txBody>
      </p:sp>
      <p:sp>
        <p:nvSpPr>
          <p:cNvPr id="2" name="TextBox 1"/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실제 주가</a:t>
            </a:r>
            <a:endParaRPr lang="ko-KR" alt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보유 주식 수</a:t>
            </a:r>
            <a:endParaRPr lang="en-US" altLang="ko-KR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Q-Value	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</a:t>
            </a:r>
            <a:r>
              <a:rPr lang="ko-KR" altLang="en-US" sz="2000" b="1"/>
              <a:t>각 상태에서 행동의 평가 기대값</a:t>
            </a:r>
            <a:r>
              <a:rPr lang="en-US" altLang="ko-KR" sz="2000" b="1"/>
              <a:t> )</a:t>
            </a:r>
            <a:endParaRPr lang="en-US" altLang="ko-KR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/>
              <a:t>Policy</a:t>
            </a:r>
            <a:endParaRPr lang="en-US" altLang="ko-KR" sz="2000" b="1"/>
          </a:p>
          <a:p>
            <a:pPr algn="r">
              <a:defRPr/>
            </a:pPr>
            <a:r>
              <a:rPr lang="en-US" altLang="ko-KR" sz="2000" b="1"/>
              <a:t>( Agent </a:t>
            </a:r>
            <a:r>
              <a:rPr lang="ko-KR" altLang="en-US" sz="2000" b="1"/>
              <a:t>의 행동 확률 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/>
              <a:t>포트폴리오 가치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epoches		= </a:t>
            </a:r>
            <a:r>
              <a:rPr lang="ko-KR" altLang="en-US" sz="2400" b="1"/>
              <a:t>에피소드 </a:t>
            </a:r>
            <a:r>
              <a:rPr lang="en-US" altLang="ko-KR" sz="2400" b="1"/>
              <a:t>50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num_step		= </a:t>
            </a:r>
            <a:r>
              <a:rPr lang="en-US" altLang="ko-KR" sz="2400" b="1">
                <a:solidFill>
                  <a:srgbClr val="c00000"/>
                </a:solidFill>
              </a:rPr>
              <a:t>TD-step 10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threshold		= </a:t>
            </a:r>
            <a:r>
              <a:rPr lang="en-US" altLang="ko-KR" sz="2400" b="1">
                <a:solidFill>
                  <a:srgbClr val="c00000"/>
                </a:solidFill>
              </a:rPr>
              <a:t>win </a:t>
            </a:r>
            <a:r>
              <a:rPr lang="ko-KR" altLang="en-US" sz="2400" b="1">
                <a:solidFill>
                  <a:srgbClr val="c00000"/>
                </a:solidFill>
              </a:rPr>
              <a:t>기준 </a:t>
            </a:r>
            <a:r>
              <a:rPr lang="en-US" altLang="ko-KR" sz="2400" b="1">
                <a:solidFill>
                  <a:srgbClr val="c00000"/>
                </a:solidFill>
              </a:rPr>
              <a:t>5%</a:t>
            </a:r>
            <a:endParaRPr lang="en-US" altLang="ko-KR" sz="2400" b="1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en-US" altLang="ko-KR" sz="2400" b="1"/>
              <a:t>Max_trading_unit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				= </a:t>
            </a:r>
            <a:r>
              <a:rPr lang="ko-KR" altLang="en-US" sz="2400" b="1">
                <a:solidFill>
                  <a:srgbClr val="c00000"/>
                </a:solidFill>
              </a:rPr>
              <a:t>매매한도 </a:t>
            </a:r>
            <a:r>
              <a:rPr lang="en-US" altLang="ko-KR" sz="2400" b="1">
                <a:solidFill>
                  <a:srgbClr val="c00000"/>
                </a:solidFill>
              </a:rPr>
              <a:t>30</a:t>
            </a:r>
            <a:r>
              <a:rPr lang="ko-KR" altLang="en-US" sz="2400" b="1">
                <a:solidFill>
                  <a:srgbClr val="c00000"/>
                </a:solidFill>
              </a:rPr>
              <a:t>주</a:t>
            </a:r>
            <a:endParaRPr lang="en-US" altLang="ko-KR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RL Model	: A2C 	</a:t>
            </a:r>
            <a:r>
              <a:rPr lang="ko-KR" altLang="en-US" sz="2400" b="1"/>
              <a:t>강화학습 모델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 b="1"/>
              <a:t>DL Model	: LSTM 	</a:t>
            </a:r>
            <a:r>
              <a:rPr lang="ko-KR" altLang="en-US" sz="2400" b="1"/>
              <a:t>딥뉴럴넷 모델</a:t>
            </a:r>
            <a:r>
              <a:rPr lang="en-US" altLang="ko-KR" sz="2400" b="1"/>
              <a:t> </a:t>
            </a: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Date		: 20210531 ~ 20210604</a:t>
            </a:r>
            <a:endParaRPr lang="en-US" altLang="ko-KR" sz="2400" b="1"/>
          </a:p>
          <a:p>
            <a:pPr lvl="0"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FCD83C-EAA6-44DE-9BBD-3D72E78D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713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60079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/>
              <a:t>강화학습이란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?</a:t>
            </a:r>
          </a:p>
          <a:p>
            <a:pPr marL="457200" indent="-4572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룰 베이스 프로그래밍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논리적 혹은 수학적 알고리즘을 직접적으로 명시해 문제를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전통적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	         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예측 또는 분류 로 대표되는 문제들을 통계적 방법과 프로그래밍적 방법을 사용하여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딥러닝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신경망학습</a:t>
            </a:r>
            <a:r>
              <a:rPr lang="en-US" altLang="ko-KR" sz="2400" b="1" dirty="0"/>
              <a:t>)	   : </a:t>
            </a:r>
            <a:r>
              <a:rPr lang="ko-KR" altLang="en-US" sz="2400" b="1" dirty="0"/>
              <a:t>변형이 가능하며 크고 복잡한 함수를 구성하여 굉장히 복잡한 예측이나 분류 문제를 해결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강화학습 		                 </a:t>
            </a:r>
            <a:r>
              <a:rPr lang="en-US" altLang="ko-KR" sz="2400" b="1" dirty="0">
                <a:solidFill>
                  <a:srgbClr val="C00000"/>
                </a:solidFill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</a:rPr>
              <a:t>순서에 따라 최선의 의사결정을 </a:t>
            </a:r>
            <a:r>
              <a:rPr lang="ko-KR" altLang="en-US" sz="2400" b="1" dirty="0" err="1">
                <a:solidFill>
                  <a:srgbClr val="C00000"/>
                </a:solidFill>
              </a:rPr>
              <a:t>해야하는</a:t>
            </a:r>
            <a:r>
              <a:rPr lang="ko-KR" altLang="en-US" sz="2400" b="1" dirty="0">
                <a:solidFill>
                  <a:srgbClr val="C00000"/>
                </a:solidFill>
              </a:rPr>
              <a:t> 문제를 확률과 통계적 방법을 이용하여 해결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82223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FC24FD-6683-451B-90EC-2AC3F6F5B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7444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8FC43E-0FC4-4C3C-B61A-989BCB7A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5" y="5893083"/>
            <a:ext cx="11630808" cy="87231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571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187577-EC83-482F-BE1B-48F68120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4155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782CD6-A17F-483E-AD03-84867DFEE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84" y="5895127"/>
            <a:ext cx="11630809" cy="87231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DDF627-F72C-4656-9C14-917638C96AA1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4. </a:t>
            </a:r>
            <a:r>
              <a:rPr lang="ko-KR" altLang="en-US" sz="4800" b="1" dirty="0"/>
              <a:t>프로젝트 결과</a:t>
            </a:r>
            <a:endParaRPr lang="en-US" altLang="ko-KR" sz="3000" b="1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3000" b="1" dirty="0" err="1">
                <a:solidFill>
                  <a:srgbClr val="C00000"/>
                </a:solidFill>
              </a:rPr>
              <a:t>틱</a:t>
            </a:r>
            <a:r>
              <a:rPr lang="ko-KR" altLang="en-US" sz="3000" b="1" dirty="0"/>
              <a:t> 모델 학습 결과</a:t>
            </a:r>
            <a:endParaRPr lang="en-US" altLang="ko-KR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8989-85DB-4182-8FD0-4AE6FBAFE604}"/>
              </a:ext>
            </a:extLst>
          </p:cNvPr>
          <p:cNvSpPr txBox="1"/>
          <p:nvPr/>
        </p:nvSpPr>
        <p:spPr>
          <a:xfrm>
            <a:off x="7808812" y="745422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실제 주가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589AB-57C1-4407-96FA-8EBB5EA60D35}"/>
              </a:ext>
            </a:extLst>
          </p:cNvPr>
          <p:cNvSpPr txBox="1"/>
          <p:nvPr/>
        </p:nvSpPr>
        <p:spPr>
          <a:xfrm>
            <a:off x="7494624" y="87862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보유 주식 수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DC34-2C00-4BCA-B950-5E055581ECBB}"/>
              </a:ext>
            </a:extLst>
          </p:cNvPr>
          <p:cNvSpPr txBox="1"/>
          <p:nvPr/>
        </p:nvSpPr>
        <p:spPr>
          <a:xfrm>
            <a:off x="5051647" y="1019910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Q-Value	</a:t>
            </a:r>
          </a:p>
          <a:p>
            <a:pPr algn="r"/>
            <a:r>
              <a:rPr lang="en-US" altLang="ko-KR" sz="2000" b="1" dirty="0"/>
              <a:t>( </a:t>
            </a:r>
            <a:r>
              <a:rPr lang="ko-KR" altLang="en-US" sz="2000" b="1" dirty="0"/>
              <a:t>각 상태에서 행동의 평가 </a:t>
            </a:r>
            <a:r>
              <a:rPr lang="ko-KR" altLang="en-US" sz="2000" b="1" dirty="0" err="1"/>
              <a:t>기대값</a:t>
            </a:r>
            <a:r>
              <a:rPr lang="en-US" altLang="ko-KR" sz="2000" b="1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F8FB-E5CB-41AE-A9B2-1BA963AE89E2}"/>
              </a:ext>
            </a:extLst>
          </p:cNvPr>
          <p:cNvSpPr txBox="1"/>
          <p:nvPr/>
        </p:nvSpPr>
        <p:spPr>
          <a:xfrm>
            <a:off x="6533143" y="11665734"/>
            <a:ext cx="254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Policy</a:t>
            </a:r>
          </a:p>
          <a:p>
            <a:pPr algn="r"/>
            <a:r>
              <a:rPr lang="en-US" altLang="ko-KR" sz="2000" b="1" dirty="0"/>
              <a:t>( Agent </a:t>
            </a:r>
            <a:r>
              <a:rPr lang="ko-KR" altLang="en-US" sz="2000" b="1" dirty="0"/>
              <a:t>의 행동 확률 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5CEAE-0A42-48E3-8A44-42C4CD53E341}"/>
              </a:ext>
            </a:extLst>
          </p:cNvPr>
          <p:cNvSpPr txBox="1"/>
          <p:nvPr/>
        </p:nvSpPr>
        <p:spPr>
          <a:xfrm>
            <a:off x="7039371" y="1341229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포트폴리오 가치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1D2E8-C9CB-42F7-B1CE-4FEBA579D202}"/>
              </a:ext>
            </a:extLst>
          </p:cNvPr>
          <p:cNvSpPr txBox="1"/>
          <p:nvPr/>
        </p:nvSpPr>
        <p:spPr>
          <a:xfrm>
            <a:off x="1670299" y="4473677"/>
            <a:ext cx="41729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epoches</a:t>
            </a:r>
            <a:r>
              <a:rPr lang="en-US" altLang="ko-KR" sz="2400" b="1" dirty="0"/>
              <a:t>		= </a:t>
            </a:r>
            <a:r>
              <a:rPr lang="ko-KR" altLang="en-US" sz="2400" b="1" dirty="0"/>
              <a:t>에피소드 </a:t>
            </a:r>
            <a:r>
              <a:rPr lang="en-US" altLang="ko-KR" sz="2400" b="1" dirty="0"/>
              <a:t>50</a:t>
            </a:r>
          </a:p>
          <a:p>
            <a:r>
              <a:rPr lang="en-US" altLang="ko-KR" sz="2400" b="1" dirty="0" err="1"/>
              <a:t>num_step</a:t>
            </a:r>
            <a:r>
              <a:rPr lang="en-US" altLang="ko-KR" sz="2400" b="1" dirty="0"/>
              <a:t>		= </a:t>
            </a:r>
            <a:r>
              <a:rPr lang="en-US" altLang="ko-KR" sz="2400" b="1" dirty="0">
                <a:solidFill>
                  <a:srgbClr val="C00000"/>
                </a:solidFill>
              </a:rPr>
              <a:t>TD-step 20</a:t>
            </a:r>
          </a:p>
          <a:p>
            <a:r>
              <a:rPr lang="en-US" altLang="ko-KR" sz="2400" b="1" dirty="0"/>
              <a:t>threshold		= </a:t>
            </a:r>
            <a:r>
              <a:rPr lang="en-US" altLang="ko-KR" sz="2400" b="1" dirty="0">
                <a:solidFill>
                  <a:srgbClr val="C00000"/>
                </a:solidFill>
              </a:rPr>
              <a:t>win </a:t>
            </a:r>
            <a:r>
              <a:rPr lang="ko-KR" altLang="en-US" sz="2400" b="1" dirty="0">
                <a:solidFill>
                  <a:srgbClr val="C00000"/>
                </a:solidFill>
              </a:rPr>
              <a:t>기준 </a:t>
            </a:r>
            <a:r>
              <a:rPr lang="en-US" altLang="ko-KR" sz="2400" b="1" dirty="0">
                <a:solidFill>
                  <a:srgbClr val="C00000"/>
                </a:solidFill>
              </a:rPr>
              <a:t>0.5%</a:t>
            </a:r>
          </a:p>
          <a:p>
            <a:r>
              <a:rPr lang="en-US" altLang="ko-KR" sz="2400" b="1" dirty="0" err="1"/>
              <a:t>Max_trading_unit</a:t>
            </a:r>
            <a:endParaRPr lang="en-US" altLang="ko-KR" sz="2400" b="1" dirty="0"/>
          </a:p>
          <a:p>
            <a:r>
              <a:rPr lang="en-US" altLang="ko-KR" sz="2400" b="1" dirty="0"/>
              <a:t>				= </a:t>
            </a:r>
            <a:r>
              <a:rPr lang="ko-KR" altLang="en-US" sz="2400" b="1" dirty="0">
                <a:solidFill>
                  <a:srgbClr val="C00000"/>
                </a:solidFill>
              </a:rPr>
              <a:t>매매한도 </a:t>
            </a:r>
            <a:r>
              <a:rPr lang="en-US" altLang="ko-KR" sz="2400" b="1" dirty="0">
                <a:solidFill>
                  <a:srgbClr val="C00000"/>
                </a:solidFill>
              </a:rPr>
              <a:t>500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41F37-719F-4889-A2B9-A861AACE38C2}"/>
              </a:ext>
            </a:extLst>
          </p:cNvPr>
          <p:cNvSpPr txBox="1"/>
          <p:nvPr/>
        </p:nvSpPr>
        <p:spPr>
          <a:xfrm>
            <a:off x="1670299" y="2860801"/>
            <a:ext cx="4503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RL Model	: A2C 	</a:t>
            </a:r>
            <a:r>
              <a:rPr lang="ko-KR" altLang="en-US" sz="2400" b="1" dirty="0"/>
              <a:t>강화학습 모델</a:t>
            </a:r>
            <a:endParaRPr lang="en-US" altLang="ko-KR" sz="2400" b="1" dirty="0"/>
          </a:p>
          <a:p>
            <a:r>
              <a:rPr lang="en-US" altLang="ko-KR" sz="2400" b="1" dirty="0"/>
              <a:t>DL Model	: LSTM 	</a:t>
            </a:r>
            <a:r>
              <a:rPr lang="ko-KR" altLang="en-US" sz="2400" b="1" dirty="0" err="1"/>
              <a:t>딥뉴럴넷</a:t>
            </a:r>
            <a:r>
              <a:rPr lang="ko-KR" altLang="en-US" sz="2400" b="1" dirty="0"/>
              <a:t> 모델</a:t>
            </a:r>
            <a:r>
              <a:rPr lang="en-US" altLang="ko-KR" sz="2400" b="1" dirty="0"/>
              <a:t> </a:t>
            </a:r>
          </a:p>
          <a:p>
            <a:r>
              <a:rPr lang="en-US" altLang="ko-KR" sz="2400" b="1" dirty="0"/>
              <a:t>Date		: 20210531 ~ 20210604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026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3EE40-9FB2-43CC-8EB0-20B53D831022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5. </a:t>
            </a:r>
            <a:r>
              <a:rPr lang="ko-KR" altLang="en-US" sz="4800" b="1" dirty="0"/>
              <a:t>프로젝트 회고</a:t>
            </a:r>
            <a:endParaRPr lang="en-US" altLang="ko-KR" sz="4800" b="1" dirty="0"/>
          </a:p>
          <a:p>
            <a:pPr algn="l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11E55-5315-4FE0-A533-DFFB04215BC8}"/>
              </a:ext>
            </a:extLst>
          </p:cNvPr>
          <p:cNvSpPr txBox="1"/>
          <p:nvPr/>
        </p:nvSpPr>
        <p:spPr>
          <a:xfrm>
            <a:off x="2616421" y="4922446"/>
            <a:ext cx="14804053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프로젝트의 한계점</a:t>
            </a:r>
            <a:endParaRPr lang="en-US" altLang="ko-KR" sz="40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1.	</a:t>
            </a:r>
            <a:r>
              <a:rPr lang="ko-KR" altLang="en-US" sz="2400" b="1" dirty="0"/>
              <a:t>단기매매 강화학습에 유의미한 결과를 내는 것이 목표였지만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</a:t>
            </a:r>
            <a:r>
              <a:rPr lang="ko-KR" altLang="en-US" sz="2400" b="1" dirty="0"/>
              <a:t>짧은 단위 데이터를 다룰 수록 학습 결과가 좋지 못함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데이터 단위와 성질에 따라 더 </a:t>
            </a:r>
            <a:r>
              <a:rPr lang="ko-KR" altLang="en-US" sz="2400" b="1" dirty="0">
                <a:solidFill>
                  <a:srgbClr val="C00000"/>
                </a:solidFill>
              </a:rPr>
              <a:t>적절한 </a:t>
            </a:r>
            <a:r>
              <a:rPr lang="en-US" altLang="ko-KR" sz="2400" b="1" dirty="0">
                <a:solidFill>
                  <a:srgbClr val="C00000"/>
                </a:solidFill>
              </a:rPr>
              <a:t>MDP </a:t>
            </a:r>
            <a:r>
              <a:rPr lang="ko-KR" altLang="en-US" sz="2400" b="1" dirty="0">
                <a:solidFill>
                  <a:srgbClr val="C00000"/>
                </a:solidFill>
              </a:rPr>
              <a:t>환경 설계</a:t>
            </a:r>
            <a:r>
              <a:rPr lang="ko-KR" altLang="en-US" sz="2400" b="1" dirty="0"/>
              <a:t>와 강화학습 모델 설계가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데이터 양이 너무 많아 굉장히 </a:t>
            </a:r>
            <a:r>
              <a:rPr lang="ko-KR" altLang="en-US" sz="2400" b="1" dirty="0">
                <a:solidFill>
                  <a:srgbClr val="C00000"/>
                </a:solidFill>
              </a:rPr>
              <a:t>많은 학습 시간</a:t>
            </a:r>
            <a:r>
              <a:rPr lang="ko-KR" altLang="en-US" sz="2400" b="1" dirty="0"/>
              <a:t>이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단기적 시장의 패턴을 학습할 수 있는 </a:t>
            </a:r>
            <a:r>
              <a:rPr lang="ko-KR" altLang="en-US" sz="2400" b="1" dirty="0">
                <a:solidFill>
                  <a:srgbClr val="C00000"/>
                </a:solidFill>
              </a:rPr>
              <a:t>보조지표 특성</a:t>
            </a:r>
            <a:r>
              <a:rPr lang="en-US" altLang="ko-KR" sz="2400" b="1" dirty="0">
                <a:solidFill>
                  <a:srgbClr val="C00000"/>
                </a:solidFill>
              </a:rPr>
              <a:t>(feature) </a:t>
            </a:r>
            <a:r>
              <a:rPr lang="ko-KR" altLang="en-US" sz="2400" b="1" dirty="0">
                <a:solidFill>
                  <a:srgbClr val="C00000"/>
                </a:solidFill>
              </a:rPr>
              <a:t>데이터</a:t>
            </a:r>
            <a:r>
              <a:rPr lang="ko-KR" altLang="en-US" sz="2400" b="1" dirty="0"/>
              <a:t>에 대한 탐색이 더 필요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2.	</a:t>
            </a:r>
            <a:r>
              <a:rPr lang="ko-KR" altLang="en-US" sz="2400" b="1" dirty="0"/>
              <a:t>강화학습 모델이 학습의 시도에만 그치고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</a:t>
            </a:r>
            <a:r>
              <a:rPr lang="ko-KR" altLang="en-US" sz="2400" b="1" dirty="0"/>
              <a:t>다른 날짜 데이터에 대한 </a:t>
            </a:r>
            <a:r>
              <a:rPr lang="ko-KR" altLang="en-US" sz="2400" b="1" dirty="0" err="1"/>
              <a:t>백테스팅과</a:t>
            </a:r>
            <a:r>
              <a:rPr lang="ko-KR" altLang="en-US" sz="2400" b="1" dirty="0"/>
              <a:t> 실거래에 테스트 되지 못함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사실 다른 날짜의 데이터에 대해 </a:t>
            </a:r>
            <a:r>
              <a:rPr lang="ko-KR" altLang="en-US" sz="2400" b="1" dirty="0">
                <a:solidFill>
                  <a:srgbClr val="C00000"/>
                </a:solidFill>
              </a:rPr>
              <a:t>성과가 나온다는 보장이 없음</a:t>
            </a:r>
            <a:r>
              <a:rPr lang="en-US" altLang="ko-KR" sz="2400" b="1" dirty="0"/>
              <a:t>		( </a:t>
            </a:r>
            <a:r>
              <a:rPr lang="ko-KR" altLang="en-US" sz="2400" b="1" dirty="0"/>
              <a:t>안 나올 가능성이 농후 </a:t>
            </a:r>
            <a:r>
              <a:rPr lang="en-US" altLang="ko-KR" sz="2400" b="1" dirty="0"/>
              <a:t>..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실제 거래에서는 </a:t>
            </a:r>
            <a:r>
              <a:rPr lang="en-US" altLang="ko-KR" sz="2400" b="1" dirty="0"/>
              <a:t>agent </a:t>
            </a:r>
            <a:r>
              <a:rPr lang="ko-KR" altLang="en-US" sz="2400" b="1" dirty="0"/>
              <a:t>의 매매 행위가 시장에 영향을 </a:t>
            </a:r>
            <a:r>
              <a:rPr lang="ko-KR" altLang="en-US" sz="2400" b="1" dirty="0" err="1"/>
              <a:t>주게되고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		agent </a:t>
            </a:r>
            <a:r>
              <a:rPr lang="ko-KR" altLang="en-US" sz="2400" b="1" dirty="0"/>
              <a:t>의 </a:t>
            </a:r>
            <a:r>
              <a:rPr lang="ko-KR" altLang="en-US" sz="2400" b="1" dirty="0">
                <a:solidFill>
                  <a:srgbClr val="C00000"/>
                </a:solidFill>
              </a:rPr>
              <a:t>매매 행동이 체결되지 않는 경우를 고려해야 함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당일 거래를 통한 수익을 목표로 하기 때문에</a:t>
            </a:r>
            <a:r>
              <a:rPr lang="en-US" altLang="ko-KR" sz="2400" b="1" dirty="0"/>
              <a:t>, </a:t>
            </a:r>
          </a:p>
          <a:p>
            <a:r>
              <a:rPr lang="en-US" altLang="ko-KR" sz="2400" b="1" dirty="0"/>
              <a:t>					</a:t>
            </a:r>
            <a:r>
              <a:rPr lang="ko-KR" altLang="en-US" sz="2400" b="1" dirty="0">
                <a:solidFill>
                  <a:srgbClr val="C00000"/>
                </a:solidFill>
              </a:rPr>
              <a:t>장 마감 이전에 보유 물량을 손실 없이 매도</a:t>
            </a:r>
            <a:r>
              <a:rPr lang="ko-KR" altLang="en-US" sz="2400" b="1" dirty="0"/>
              <a:t>할 수 있도록 모델이 구성되고 학습되야 함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9065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3EE40-9FB2-43CC-8EB0-20B53D831022}"/>
              </a:ext>
            </a:extLst>
          </p:cNvPr>
          <p:cNvSpPr txBox="1">
            <a:spLocks/>
          </p:cNvSpPr>
          <p:nvPr/>
        </p:nvSpPr>
        <p:spPr>
          <a:xfrm>
            <a:off x="560814" y="501116"/>
            <a:ext cx="8971422" cy="1699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4800" b="1" dirty="0"/>
              <a:t>5. </a:t>
            </a:r>
            <a:r>
              <a:rPr lang="ko-KR" altLang="en-US" sz="4800" b="1" dirty="0"/>
              <a:t>프로젝트 회고</a:t>
            </a:r>
            <a:endParaRPr lang="en-US" altLang="ko-KR" sz="4800" b="1" dirty="0"/>
          </a:p>
          <a:p>
            <a:pPr algn="l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11E55-5315-4FE0-A533-DFFB04215BC8}"/>
              </a:ext>
            </a:extLst>
          </p:cNvPr>
          <p:cNvSpPr txBox="1"/>
          <p:nvPr/>
        </p:nvSpPr>
        <p:spPr>
          <a:xfrm>
            <a:off x="2616421" y="4922446"/>
            <a:ext cx="14680622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프로젝트를 하며 </a:t>
            </a:r>
            <a:r>
              <a:rPr lang="ko-KR" altLang="en-US" sz="4000" b="1" dirty="0" err="1"/>
              <a:t>느낀점</a:t>
            </a:r>
            <a:endParaRPr lang="en-US" altLang="ko-KR" sz="40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1.	</a:t>
            </a:r>
            <a:r>
              <a:rPr lang="ko-KR" altLang="en-US" sz="2400" b="1" dirty="0"/>
              <a:t>강화학습은 오랜 시간이 필요하다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다른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학습도 많은 시간이 필요하지만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강화학습은 더 오래 걸리는 듯 함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강화학습은 그 일부인 정책과 가치 네트워크만 </a:t>
            </a:r>
            <a:r>
              <a:rPr lang="en-US" altLang="ko-KR" sz="2400" b="1" dirty="0"/>
              <a:t>GPU </a:t>
            </a:r>
            <a:r>
              <a:rPr lang="ko-KR" altLang="en-US" sz="2400" b="1" dirty="0"/>
              <a:t>를 통한 병렬 학습을 수행</a:t>
            </a:r>
            <a:endParaRPr lang="en-US" altLang="ko-KR" sz="2400" b="1" dirty="0"/>
          </a:p>
          <a:p>
            <a:r>
              <a:rPr lang="en-US" altLang="ko-KR" sz="2400" b="1" dirty="0"/>
              <a:t>					</a:t>
            </a:r>
            <a:r>
              <a:rPr lang="ko-KR" altLang="en-US" sz="2400" b="1" dirty="0"/>
              <a:t>에피소드 수행을 위한 시뮬레이션 과정은 </a:t>
            </a:r>
            <a:r>
              <a:rPr lang="en-US" altLang="ko-KR" sz="2400" b="1" dirty="0">
                <a:solidFill>
                  <a:srgbClr val="C00000"/>
                </a:solidFill>
              </a:rPr>
              <a:t>CPU </a:t>
            </a:r>
            <a:r>
              <a:rPr lang="ko-KR" altLang="en-US" sz="2400" b="1" dirty="0">
                <a:solidFill>
                  <a:srgbClr val="C00000"/>
                </a:solidFill>
              </a:rPr>
              <a:t>를 통한 순차 학습</a:t>
            </a:r>
            <a:r>
              <a:rPr lang="ko-KR" altLang="en-US" sz="2400" b="1" dirty="0"/>
              <a:t>으로 수행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 err="1"/>
              <a:t>틱</a:t>
            </a:r>
            <a:r>
              <a:rPr lang="ko-KR" altLang="en-US" sz="2400" b="1" dirty="0"/>
              <a:t> 데이터는 데이터 양이 어마어마하게 많다</a:t>
            </a:r>
            <a:r>
              <a:rPr lang="en-US" altLang="ko-KR" sz="2400" b="1" dirty="0"/>
              <a:t>.		( </a:t>
            </a:r>
            <a:r>
              <a:rPr lang="ko-KR" altLang="en-US" sz="2400" b="1" dirty="0"/>
              <a:t>하루치 전종목이 평균 </a:t>
            </a:r>
            <a:r>
              <a:rPr lang="en-US" altLang="ko-KR" sz="2400" b="1" dirty="0"/>
              <a:t>18 Gb </a:t>
            </a:r>
            <a:r>
              <a:rPr lang="ko-KR" altLang="en-US" sz="2400" b="1" dirty="0"/>
              <a:t>정도라고 함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2.	</a:t>
            </a:r>
            <a:r>
              <a:rPr lang="ko-KR" altLang="en-US" sz="2400" b="1" dirty="0"/>
              <a:t>강화학습은 </a:t>
            </a:r>
            <a:r>
              <a:rPr lang="en-US" altLang="ko-KR" sz="2400" b="1" dirty="0"/>
              <a:t>MDP </a:t>
            </a:r>
            <a:r>
              <a:rPr lang="ko-KR" altLang="en-US" sz="2400" b="1" dirty="0"/>
              <a:t>환경의 구성과 학습 기준 설정이 굉장히 중요하다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개인적으로는 각각의 처한 문제에 적합한 </a:t>
            </a:r>
            <a:r>
              <a:rPr lang="en-US" altLang="ko-KR" sz="2400" b="1" dirty="0"/>
              <a:t>MDP </a:t>
            </a:r>
            <a:r>
              <a:rPr lang="ko-KR" altLang="en-US" sz="2400" b="1" dirty="0"/>
              <a:t>환경을 고민하고 결정하는 것이 </a:t>
            </a:r>
            <a:br>
              <a:rPr lang="en-US" altLang="ko-KR" sz="2400" b="1" dirty="0"/>
            </a:br>
            <a:r>
              <a:rPr lang="en-US" altLang="ko-KR" sz="2400" b="1" dirty="0"/>
              <a:t>					</a:t>
            </a:r>
            <a:r>
              <a:rPr lang="ko-KR" altLang="en-US" sz="2400" b="1" dirty="0"/>
              <a:t>강화학습에서 제일 어렵고 중요하다고 생각합니다</a:t>
            </a:r>
            <a:r>
              <a:rPr lang="en-US" altLang="ko-KR" sz="2400" b="1" dirty="0"/>
              <a:t>. 		( </a:t>
            </a:r>
            <a:r>
              <a:rPr lang="ko-KR" altLang="en-US" sz="2400" b="1" dirty="0"/>
              <a:t>도메인 지식을 요구 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동일한 환경 안에서도 </a:t>
            </a:r>
            <a:r>
              <a:rPr lang="ko-KR" altLang="en-US" sz="2400" b="1" dirty="0">
                <a:solidFill>
                  <a:srgbClr val="C00000"/>
                </a:solidFill>
              </a:rPr>
              <a:t>학습을 위한 </a:t>
            </a:r>
            <a:r>
              <a:rPr lang="en-US" altLang="ko-KR" sz="2400" b="1" dirty="0">
                <a:solidFill>
                  <a:srgbClr val="C00000"/>
                </a:solidFill>
              </a:rPr>
              <a:t>‘</a:t>
            </a:r>
            <a:r>
              <a:rPr lang="ko-KR" altLang="en-US" sz="2400" b="1" dirty="0">
                <a:solidFill>
                  <a:srgbClr val="C00000"/>
                </a:solidFill>
              </a:rPr>
              <a:t>기준 설정</a:t>
            </a:r>
            <a:r>
              <a:rPr lang="en-US" altLang="ko-KR" sz="2400" b="1" dirty="0">
                <a:solidFill>
                  <a:srgbClr val="C00000"/>
                </a:solidFill>
              </a:rPr>
              <a:t>’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에 따라 학습 결과가 전혀 달라집니다</a:t>
            </a:r>
            <a:r>
              <a:rPr lang="en-US" altLang="ko-KR" sz="2400" b="1" dirty="0"/>
              <a:t>.</a:t>
            </a:r>
          </a:p>
          <a:p>
            <a:r>
              <a:rPr lang="en-US" altLang="ko-KR" sz="2400" b="1" dirty="0"/>
              <a:t>					(</a:t>
            </a:r>
            <a:r>
              <a:rPr lang="ko-KR" altLang="en-US" sz="2400" b="1" dirty="0"/>
              <a:t> 책상에 앉아서 글씨만 쳐다보고 있는다고 실력이 올라가진 않습니다</a:t>
            </a:r>
            <a:r>
              <a:rPr lang="en-US" altLang="ko-KR" sz="2400" b="1" dirty="0"/>
              <a:t>.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		-&gt;	</a:t>
            </a:r>
            <a:r>
              <a:rPr lang="ko-KR" altLang="en-US" sz="2400" b="1" dirty="0"/>
              <a:t>강화학습은 마치 사람이 </a:t>
            </a:r>
            <a:r>
              <a:rPr lang="en-US" altLang="ko-KR" sz="2400" b="1" dirty="0">
                <a:solidFill>
                  <a:srgbClr val="C00000"/>
                </a:solidFill>
              </a:rPr>
              <a:t>trial and fail </a:t>
            </a:r>
            <a:r>
              <a:rPr lang="ko-KR" altLang="en-US" sz="2400" b="1" dirty="0"/>
              <a:t>을 통해 성장해 가는 것을 보는 듯 하여 재미있습니다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4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DD3CB-F3BB-417D-9D4A-4E0997BEA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151689-2F3A-4358-8438-649554B8EF88}"/>
              </a:ext>
            </a:extLst>
          </p:cNvPr>
          <p:cNvSpPr txBox="1">
            <a:spLocks/>
          </p:cNvSpPr>
          <p:nvPr/>
        </p:nvSpPr>
        <p:spPr>
          <a:xfrm>
            <a:off x="11080962" y="6087884"/>
            <a:ext cx="7237725" cy="2114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  <a:t>Why do we fall? </a:t>
            </a:r>
          </a:p>
          <a:p>
            <a:pPr algn="l"/>
            <a: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  <a:t>So that we can learn to pick ourselves </a:t>
            </a:r>
            <a:r>
              <a:rPr lang="en-US" altLang="ko-KR" sz="3200" b="1" dirty="0">
                <a:solidFill>
                  <a:srgbClr val="1D1C1D"/>
                </a:solidFill>
                <a:latin typeface="NotoSansKR"/>
              </a:rPr>
              <a:t>up.</a:t>
            </a:r>
            <a:br>
              <a:rPr lang="en-US" altLang="ko-KR" sz="3200" b="1" i="0" dirty="0">
                <a:solidFill>
                  <a:srgbClr val="1D1C1D"/>
                </a:solidFill>
                <a:effectLst/>
                <a:latin typeface="NotoSansKR"/>
              </a:rPr>
            </a:br>
            <a:endParaRPr lang="ko-KR" altLang="en-US" sz="32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564BE5-1526-45E3-814B-8CBD061AA8B3}"/>
              </a:ext>
            </a:extLst>
          </p:cNvPr>
          <p:cNvSpPr txBox="1">
            <a:spLocks/>
          </p:cNvSpPr>
          <p:nvPr/>
        </p:nvSpPr>
        <p:spPr>
          <a:xfrm>
            <a:off x="18216071" y="7942303"/>
            <a:ext cx="8971422" cy="519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1D1C1D"/>
                </a:solidFill>
                <a:latin typeface="NotoSansKR"/>
              </a:rPr>
              <a:t>- 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Alfred Pennyworth</a:t>
            </a:r>
            <a:endParaRPr lang="ko-KR" alt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C91EF-BDEC-4740-B1D6-4E56378EB611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301B4-A497-4C1C-97C4-848C07620F67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18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25F85-AC43-465D-87A2-B32046DA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r="28428"/>
          <a:stretch/>
        </p:blipFill>
        <p:spPr>
          <a:xfrm>
            <a:off x="0" y="0"/>
            <a:ext cx="10620374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C539B-C655-479C-A448-09EBF1C414AF}"/>
              </a:ext>
            </a:extLst>
          </p:cNvPr>
          <p:cNvSpPr txBox="1">
            <a:spLocks/>
          </p:cNvSpPr>
          <p:nvPr/>
        </p:nvSpPr>
        <p:spPr>
          <a:xfrm>
            <a:off x="10980594" y="655921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/>
              <a:t>END.</a:t>
            </a:r>
            <a:endParaRPr lang="ko-KR" altLang="en-US" sz="5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41661-39DD-4295-9197-E29E9E8997B8}"/>
              </a:ext>
            </a:extLst>
          </p:cNvPr>
          <p:cNvSpPr/>
          <p:nvPr/>
        </p:nvSpPr>
        <p:spPr>
          <a:xfrm>
            <a:off x="0" y="0"/>
            <a:ext cx="21240750" cy="15119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14ECB-22CC-44A5-8146-B6CB512DE0F3}"/>
              </a:ext>
            </a:extLst>
          </p:cNvPr>
          <p:cNvSpPr/>
          <p:nvPr/>
        </p:nvSpPr>
        <p:spPr>
          <a:xfrm>
            <a:off x="0" y="0"/>
            <a:ext cx="10620374" cy="15119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7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871653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순차적 의사결정 문제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이전 상황이 결정되어야 다음 상황이 결정될 수 있는 문제들</a:t>
            </a:r>
            <a:r>
              <a:rPr lang="en-US" altLang="ko-KR" sz="2400" b="1" dirty="0"/>
              <a:t>	( </a:t>
            </a:r>
            <a:r>
              <a:rPr lang="ko-KR" altLang="en-US" sz="2400" b="1" dirty="0"/>
              <a:t>경우의 수로 생각해 보면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굉장히 복잡한 문제 </a:t>
            </a:r>
            <a:r>
              <a:rPr lang="en-US" altLang="ko-KR" sz="2400" b="1" dirty="0"/>
              <a:t>! 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>
                <a:solidFill>
                  <a:srgbClr val="C00000"/>
                </a:solidFill>
              </a:rPr>
              <a:t>확률적으로 가장 </a:t>
            </a:r>
            <a:r>
              <a:rPr lang="ko-KR" altLang="en-US" sz="2400" b="1" dirty="0" err="1">
                <a:solidFill>
                  <a:srgbClr val="C00000"/>
                </a:solidFill>
              </a:rPr>
              <a:t>가치있는</a:t>
            </a:r>
            <a:r>
              <a:rPr lang="ko-KR" altLang="en-US" sz="2400" b="1" dirty="0">
                <a:solidFill>
                  <a:srgbClr val="C00000"/>
                </a:solidFill>
              </a:rPr>
              <a:t> 것을 선택</a:t>
            </a:r>
            <a:r>
              <a:rPr lang="ko-KR" altLang="en-US" sz="2400" b="1" dirty="0"/>
              <a:t>하는 방식으로 최선의 의사결정을 시도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-&gt;	</a:t>
            </a:r>
            <a:r>
              <a:rPr lang="ko-KR" altLang="en-US" sz="2400" b="1" dirty="0"/>
              <a:t>단점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확률적 최선이기 때문에</a:t>
            </a:r>
            <a:r>
              <a:rPr lang="en-US" altLang="ko-KR" sz="2400" b="1" dirty="0"/>
              <a:t>,  1 </a:t>
            </a:r>
            <a:r>
              <a:rPr lang="ko-KR" altLang="en-US" sz="2400" b="1" dirty="0"/>
              <a:t>등 방안이 아닌 </a:t>
            </a:r>
            <a:r>
              <a:rPr lang="ko-KR" altLang="en-US" sz="2400" b="1" dirty="0">
                <a:solidFill>
                  <a:srgbClr val="C00000"/>
                </a:solidFill>
              </a:rPr>
              <a:t>평균적으로 가장 좋은 방안을 결정</a:t>
            </a:r>
            <a:endParaRPr lang="en-US" altLang="ko-KR" sz="24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-&gt;	</a:t>
            </a:r>
            <a:r>
              <a:rPr lang="ko-KR" altLang="en-US" sz="2400" b="1" dirty="0"/>
              <a:t>장점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평균적으로 가장 좋은 방안을 결정하기 때문에 복잡하고 다양한 문제의 해결 방안으로 적합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88A47-A72C-4CC8-9CE2-0971370EA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481" y="2013170"/>
            <a:ext cx="5265658" cy="29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593897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>
                <a:solidFill>
                  <a:srgbClr val="C00000"/>
                </a:solidFill>
              </a:rPr>
              <a:t>딥러닝</a:t>
            </a:r>
            <a:r>
              <a:rPr lang="ko-KR" altLang="en-US" sz="4000" b="1" dirty="0" err="1"/>
              <a:t>과</a:t>
            </a:r>
            <a:r>
              <a:rPr lang="ko-KR" altLang="en-US" sz="4000" b="1" dirty="0"/>
              <a:t> 강화학습을 함께 사용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3600" b="1" dirty="0"/>
              <a:t>Deep Reinforcement Learning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강화학습 문제의 해결 과정에 필요한 </a:t>
            </a:r>
            <a:r>
              <a:rPr lang="ko-KR" altLang="en-US" sz="2400" b="1" dirty="0">
                <a:solidFill>
                  <a:srgbClr val="C00000"/>
                </a:solidFill>
              </a:rPr>
              <a:t>확률 함수를 딥</a:t>
            </a:r>
            <a:r>
              <a:rPr lang="en-US" altLang="ko-KR" sz="2400" b="1" dirty="0">
                <a:solidFill>
                  <a:srgbClr val="C00000"/>
                </a:solidFill>
              </a:rPr>
              <a:t>-</a:t>
            </a:r>
            <a:r>
              <a:rPr lang="ko-KR" altLang="en-US" sz="2400" b="1" dirty="0" err="1">
                <a:solidFill>
                  <a:srgbClr val="C00000"/>
                </a:solidFill>
              </a:rPr>
              <a:t>뉴럴</a:t>
            </a:r>
            <a:r>
              <a:rPr lang="ko-KR" altLang="en-US" sz="2400" b="1" dirty="0">
                <a:solidFill>
                  <a:srgbClr val="C00000"/>
                </a:solidFill>
              </a:rPr>
              <a:t> 네트워크로 구현</a:t>
            </a:r>
            <a:r>
              <a:rPr lang="ko-KR" altLang="en-US" sz="2400" b="1" dirty="0"/>
              <a:t> 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순차적 의사결정 문제에서 최선의 답을 찾는 풀이 과정에서 가장 </a:t>
            </a:r>
            <a:r>
              <a:rPr lang="ko-KR" altLang="en-US" sz="2400" b="1" dirty="0">
                <a:solidFill>
                  <a:srgbClr val="C00000"/>
                </a:solidFill>
              </a:rPr>
              <a:t>크고 복잡한 부분을 딥러닝 학습으로 대체 </a:t>
            </a:r>
            <a:r>
              <a:rPr lang="en-US" altLang="ko-KR" sz="24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68672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1200502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 err="1"/>
              <a:t>딥러닝을</a:t>
            </a:r>
            <a:r>
              <a:rPr lang="ko-KR" altLang="en-US" sz="4000" b="1" dirty="0"/>
              <a:t> 어디에 사용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2800" b="1" dirty="0">
                <a:solidFill>
                  <a:srgbClr val="C00000"/>
                </a:solidFill>
              </a:rPr>
              <a:t>1. 	</a:t>
            </a:r>
            <a:r>
              <a:rPr lang="ko-KR" altLang="en-US" sz="2800" b="1" dirty="0">
                <a:solidFill>
                  <a:srgbClr val="C00000"/>
                </a:solidFill>
              </a:rPr>
              <a:t>확률적으로 행동을 결정하는 함수를 구현하는데 사용</a:t>
            </a:r>
            <a:endParaRPr lang="en-US" altLang="ko-KR" sz="28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	</a:t>
            </a:r>
            <a:r>
              <a:rPr lang="ko-KR" altLang="en-US" sz="2400" b="1" dirty="0"/>
              <a:t>확률분포함수 구현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정책함수 </a:t>
            </a:r>
            <a:r>
              <a:rPr lang="en-US" altLang="ko-KR" sz="2400" b="1" dirty="0"/>
              <a:t>(Policy function)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en-US" altLang="ko-KR" sz="2800" b="1" dirty="0">
                <a:solidFill>
                  <a:srgbClr val="C00000"/>
                </a:solidFill>
              </a:rPr>
              <a:t>2. 	</a:t>
            </a:r>
            <a:r>
              <a:rPr lang="ko-KR" altLang="en-US" sz="2800" b="1" dirty="0">
                <a:solidFill>
                  <a:srgbClr val="C00000"/>
                </a:solidFill>
              </a:rPr>
              <a:t>결정한 행동이 얼마나 큰 가치가 있는지 점수를 매기는데 사용</a:t>
            </a:r>
            <a:endParaRPr lang="en-US" altLang="ko-KR" sz="2800" b="1" dirty="0">
              <a:solidFill>
                <a:srgbClr val="C00000"/>
              </a:solidFill>
            </a:endParaRPr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누적보상함수 구현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가치함수 </a:t>
            </a:r>
            <a:r>
              <a:rPr lang="en-US" altLang="ko-KR" sz="2400" b="1" dirty="0"/>
              <a:t>(Value function)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1548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994855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>
                <a:solidFill>
                  <a:srgbClr val="C00000"/>
                </a:solidFill>
              </a:rPr>
              <a:t>정책함수</a:t>
            </a:r>
            <a:r>
              <a:rPr lang="ko-KR" altLang="en-US" sz="4000" b="1" dirty="0"/>
              <a:t>와 </a:t>
            </a:r>
            <a:r>
              <a:rPr lang="ko-KR" altLang="en-US" sz="4000" b="1" dirty="0">
                <a:solidFill>
                  <a:srgbClr val="C00000"/>
                </a:solidFill>
              </a:rPr>
              <a:t>가치함수</a:t>
            </a:r>
            <a:r>
              <a:rPr lang="ko-KR" altLang="en-US" sz="4000" b="1" dirty="0"/>
              <a:t>가 왜 필요해 </a:t>
            </a:r>
            <a:r>
              <a:rPr lang="en-US" altLang="ko-KR" sz="4000" b="1" dirty="0"/>
              <a:t>?</a:t>
            </a:r>
          </a:p>
          <a:p>
            <a:pPr marL="571500" indent="-571500">
              <a:buFontTx/>
              <a:buChar char="-"/>
            </a:pP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ko-KR" altLang="en-US" sz="2800" b="1" dirty="0"/>
              <a:t>의사결정 문제를 해결하기 위해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의사결정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행동을 결정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확률 문제</a:t>
            </a:r>
            <a:r>
              <a:rPr lang="en-US" altLang="ko-KR" sz="2400" b="1" dirty="0"/>
              <a:t>) 		-&gt; 	</a:t>
            </a:r>
            <a:r>
              <a:rPr lang="ko-KR" altLang="en-US" sz="2400" b="1" dirty="0"/>
              <a:t>정책함수 사용</a:t>
            </a:r>
            <a:endParaRPr lang="en-US" altLang="ko-KR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		</a:t>
            </a:r>
            <a:r>
              <a:rPr lang="en-US" altLang="ko-KR" sz="2400" b="1" dirty="0"/>
              <a:t>-&gt; 	</a:t>
            </a:r>
            <a:r>
              <a:rPr lang="ko-KR" altLang="en-US" sz="2400" b="1" dirty="0"/>
              <a:t>문제해결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가치를 높게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비교 문제</a:t>
            </a:r>
            <a:r>
              <a:rPr lang="en-US" altLang="ko-KR" sz="2400" b="1" dirty="0"/>
              <a:t>) 		-&gt; 	</a:t>
            </a:r>
            <a:r>
              <a:rPr lang="ko-KR" altLang="en-US" sz="2400" b="1" dirty="0"/>
              <a:t>가치함수 사용</a:t>
            </a:r>
            <a:endParaRPr lang="en-US" altLang="ko-KR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01676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3ED8D-03FC-4064-9728-86A0E8C004A9}"/>
              </a:ext>
            </a:extLst>
          </p:cNvPr>
          <p:cNvSpPr txBox="1"/>
          <p:nvPr/>
        </p:nvSpPr>
        <p:spPr>
          <a:xfrm>
            <a:off x="2616421" y="4922446"/>
            <a:ext cx="12740988" cy="704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dirty="0"/>
              <a:t>의사결정 문제에 필요한 것들</a:t>
            </a: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4000" b="1" dirty="0"/>
          </a:p>
          <a:p>
            <a:pPr marL="571500" indent="-571500">
              <a:buFontTx/>
              <a:buChar char="-"/>
            </a:pPr>
            <a:endParaRPr lang="en-US" altLang="ko-KR" sz="3200" b="1" dirty="0"/>
          </a:p>
          <a:p>
            <a:r>
              <a:rPr lang="ko-KR" altLang="en-US" sz="2400" b="1" dirty="0"/>
              <a:t>		</a:t>
            </a:r>
            <a:r>
              <a:rPr lang="en-US" altLang="ko-KR" sz="3200" b="1" dirty="0"/>
              <a:t>Markov Decision Process</a:t>
            </a:r>
            <a:r>
              <a:rPr lang="en-US" altLang="ko-KR" sz="2800" b="1" dirty="0"/>
              <a:t>		( </a:t>
            </a:r>
            <a:r>
              <a:rPr lang="ko-KR" altLang="en-US" sz="2800" b="1" dirty="0"/>
              <a:t>의사결정모델 중 제일 유명 </a:t>
            </a:r>
            <a:r>
              <a:rPr lang="en-US" altLang="ko-KR" sz="2800" b="1" dirty="0"/>
              <a:t>)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		</a:t>
            </a:r>
            <a:r>
              <a:rPr lang="en-US" altLang="ko-KR" sz="2400" b="1" dirty="0">
                <a:solidFill>
                  <a:srgbClr val="C00000"/>
                </a:solidFill>
              </a:rPr>
              <a:t>MDP </a:t>
            </a:r>
            <a:r>
              <a:rPr lang="ko-KR" altLang="en-US" sz="2400" b="1" dirty="0">
                <a:solidFill>
                  <a:srgbClr val="C00000"/>
                </a:solidFill>
              </a:rPr>
              <a:t>환경</a:t>
            </a:r>
            <a:r>
              <a:rPr lang="en-US" altLang="ko-KR" sz="2400" b="1" dirty="0">
                <a:solidFill>
                  <a:srgbClr val="C00000"/>
                </a:solidFill>
              </a:rPr>
              <a:t>(</a:t>
            </a:r>
            <a:r>
              <a:rPr lang="ko-KR" altLang="en-US" sz="2400" b="1" dirty="0">
                <a:solidFill>
                  <a:srgbClr val="C00000"/>
                </a:solidFill>
              </a:rPr>
              <a:t>설정</a:t>
            </a:r>
            <a:r>
              <a:rPr lang="en-US" altLang="ko-KR" sz="2400" b="1" dirty="0">
                <a:solidFill>
                  <a:srgbClr val="C00000"/>
                </a:solidFill>
              </a:rPr>
              <a:t>)</a:t>
            </a:r>
            <a:r>
              <a:rPr lang="ko-KR" altLang="en-US" sz="2400" b="1" dirty="0">
                <a:solidFill>
                  <a:srgbClr val="C00000"/>
                </a:solidFill>
              </a:rPr>
              <a:t>을 대전제로 가정</a:t>
            </a:r>
            <a:r>
              <a:rPr lang="ko-KR" altLang="en-US" sz="2400" b="1" dirty="0"/>
              <a:t>하는 </a:t>
            </a:r>
            <a:r>
              <a:rPr lang="ko-KR" altLang="en-US" sz="2400" b="1" dirty="0" err="1"/>
              <a:t>풀이법</a:t>
            </a:r>
            <a:endParaRPr lang="en-US" altLang="ko-KR" sz="2400" b="1" dirty="0"/>
          </a:p>
          <a:p>
            <a:endParaRPr lang="ko-KR" altLang="en-US" sz="2400" b="1" dirty="0"/>
          </a:p>
          <a:p>
            <a:endParaRPr lang="ko-KR" altLang="en-US" sz="2400" b="1" dirty="0"/>
          </a:p>
          <a:p>
            <a:r>
              <a:rPr lang="ko-KR" altLang="en-US" sz="2400" b="1" dirty="0"/>
              <a:t>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＂</a:t>
            </a:r>
            <a:r>
              <a:rPr lang="ko-KR" altLang="en-US" sz="2400" b="1" dirty="0"/>
              <a:t>어떤 </a:t>
            </a:r>
            <a:r>
              <a:rPr lang="ko-KR" altLang="en-US" sz="2400" b="1" dirty="0">
                <a:solidFill>
                  <a:srgbClr val="C00000"/>
                </a:solidFill>
              </a:rPr>
              <a:t>상태</a:t>
            </a:r>
            <a:r>
              <a:rPr lang="ko-KR" altLang="en-US" sz="2400" b="1" dirty="0"/>
              <a:t>에서 어떤 </a:t>
            </a:r>
            <a:r>
              <a:rPr lang="ko-KR" altLang="en-US" sz="2400" b="1" dirty="0">
                <a:solidFill>
                  <a:srgbClr val="C00000"/>
                </a:solidFill>
              </a:rPr>
              <a:t>행동</a:t>
            </a:r>
            <a:r>
              <a:rPr lang="ko-KR" altLang="en-US" sz="2400" b="1" dirty="0"/>
              <a:t>을 했을 때 얼마만큼 </a:t>
            </a:r>
            <a:r>
              <a:rPr lang="ko-KR" altLang="en-US" sz="2400" b="1" dirty="0">
                <a:solidFill>
                  <a:srgbClr val="C00000"/>
                </a:solidFill>
              </a:rPr>
              <a:t>보상</a:t>
            </a:r>
            <a:r>
              <a:rPr lang="ko-KR" altLang="en-US" sz="2400" b="1" dirty="0"/>
              <a:t>을 받고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C00000"/>
                </a:solidFill>
              </a:rPr>
              <a:t>그 뒤</a:t>
            </a:r>
            <a:r>
              <a:rPr lang="ko-KR" altLang="en-US" sz="2400" b="1" dirty="0"/>
              <a:t>엔 어떻게 될까 </a:t>
            </a:r>
            <a:r>
              <a:rPr lang="en-US" altLang="ko-KR" sz="2400" b="1" dirty="0"/>
              <a:t>? ”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				MDP(s, a, r, p, g)</a:t>
            </a:r>
          </a:p>
          <a:p>
            <a:r>
              <a:rPr lang="en-US" altLang="ko-KR" sz="2400" b="1" dirty="0"/>
              <a:t>										state 		: </a:t>
            </a:r>
            <a:r>
              <a:rPr lang="ko-KR" altLang="en-US" sz="2400" b="1" dirty="0"/>
              <a:t>상태</a:t>
            </a:r>
          </a:p>
          <a:p>
            <a:r>
              <a:rPr lang="en-US" altLang="ko-KR" sz="2400" b="1" dirty="0"/>
              <a:t>			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	action 		: </a:t>
            </a:r>
            <a:r>
              <a:rPr lang="ko-KR" altLang="en-US" sz="2400" b="1" dirty="0"/>
              <a:t>행동</a:t>
            </a:r>
          </a:p>
          <a:p>
            <a:r>
              <a:rPr lang="en-US" altLang="ko-KR" sz="2400" b="1" dirty="0"/>
              <a:t>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			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reward		: </a:t>
            </a:r>
            <a:r>
              <a:rPr lang="ko-KR" altLang="en-US" sz="2400" b="1" dirty="0"/>
              <a:t>보상</a:t>
            </a:r>
          </a:p>
          <a:p>
            <a:r>
              <a:rPr lang="en-US" altLang="ko-KR" sz="2400" b="1" dirty="0"/>
              <a:t>					</a:t>
            </a:r>
            <a:r>
              <a:rPr lang="ko-KR" altLang="en-US" sz="2400" b="1" dirty="0"/>
              <a:t>	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p			: </a:t>
            </a:r>
            <a:r>
              <a:rPr lang="ko-KR" altLang="en-US" sz="2400" b="1" dirty="0"/>
              <a:t>상태전이확률</a:t>
            </a:r>
          </a:p>
          <a:p>
            <a:r>
              <a:rPr lang="ko-KR" altLang="en-US" sz="2400" b="1" dirty="0"/>
              <a:t>		</a:t>
            </a:r>
            <a:r>
              <a:rPr lang="en-US" altLang="ko-KR" sz="2400" b="1" dirty="0"/>
              <a:t>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					</a:t>
            </a:r>
            <a:r>
              <a:rPr lang="ko-KR" altLang="en-US" sz="2400" b="1" dirty="0"/>
              <a:t>	</a:t>
            </a:r>
            <a:r>
              <a:rPr lang="en-US" altLang="ko-KR" sz="2400" b="1" dirty="0"/>
              <a:t>gamma	: </a:t>
            </a:r>
            <a:r>
              <a:rPr lang="ko-KR" altLang="en-US" sz="2400" b="1" dirty="0"/>
              <a:t>감쇄인자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할인율</a:t>
            </a:r>
            <a:r>
              <a:rPr lang="en-US" altLang="ko-KR" sz="2400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62BA7-9A86-42EF-BDF9-7210C3DD40C2}"/>
              </a:ext>
            </a:extLst>
          </p:cNvPr>
          <p:cNvSpPr txBox="1">
            <a:spLocks/>
          </p:cNvSpPr>
          <p:nvPr/>
        </p:nvSpPr>
        <p:spPr>
          <a:xfrm>
            <a:off x="501547" y="484680"/>
            <a:ext cx="8971422" cy="1000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01588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22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5400" b="1" dirty="0"/>
              <a:t>2. </a:t>
            </a:r>
            <a:r>
              <a:rPr lang="ko-KR" altLang="en-US" sz="4800" b="1" dirty="0"/>
              <a:t>강화학습 방법론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297827963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4310</ep:Words>
  <ep:PresentationFormat>Custom</ep:PresentationFormat>
  <ep:Paragraphs>729</ep:Paragraphs>
  <ep:Slides>47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2021-05-26T16:31:57.000</dcterms:created>
  <dc:creator>Jeong Hyunjae</dc:creator>
  <cp:lastModifiedBy>ASNKMGSK</cp:lastModifiedBy>
  <dcterms:modified xsi:type="dcterms:W3CDTF">2021-07-03T09:52:54.748</dcterms:modified>
  <cp:revision>259</cp:revision>
  <dc:title>Bulls One-Shot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